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48" r:id="rId2"/>
    <p:sldId id="256" r:id="rId3"/>
    <p:sldId id="320" r:id="rId4"/>
    <p:sldId id="272" r:id="rId5"/>
    <p:sldId id="270" r:id="rId6"/>
    <p:sldId id="335" r:id="rId7"/>
    <p:sldId id="329" r:id="rId8"/>
    <p:sldId id="257" r:id="rId9"/>
    <p:sldId id="307" r:id="rId10"/>
    <p:sldId id="308" r:id="rId11"/>
    <p:sldId id="309" r:id="rId12"/>
    <p:sldId id="260" r:id="rId13"/>
    <p:sldId id="261" r:id="rId14"/>
    <p:sldId id="354" r:id="rId15"/>
    <p:sldId id="350" r:id="rId16"/>
    <p:sldId id="344" r:id="rId17"/>
    <p:sldId id="310" r:id="rId18"/>
    <p:sldId id="311" r:id="rId19"/>
    <p:sldId id="319" r:id="rId20"/>
    <p:sldId id="317" r:id="rId21"/>
    <p:sldId id="312" r:id="rId22"/>
    <p:sldId id="313" r:id="rId23"/>
    <p:sldId id="262" r:id="rId24"/>
    <p:sldId id="351" r:id="rId25"/>
    <p:sldId id="352" r:id="rId26"/>
    <p:sldId id="346" r:id="rId27"/>
    <p:sldId id="265" r:id="rId28"/>
    <p:sldId id="315" r:id="rId29"/>
    <p:sldId id="274" r:id="rId30"/>
    <p:sldId id="314" r:id="rId31"/>
    <p:sldId id="258" r:id="rId32"/>
    <p:sldId id="325" r:id="rId33"/>
    <p:sldId id="336" r:id="rId34"/>
    <p:sldId id="276" r:id="rId35"/>
    <p:sldId id="277" r:id="rId36"/>
    <p:sldId id="337" r:id="rId37"/>
    <p:sldId id="338" r:id="rId38"/>
    <p:sldId id="268" r:id="rId39"/>
    <p:sldId id="330" r:id="rId40"/>
    <p:sldId id="333" r:id="rId41"/>
    <p:sldId id="278" r:id="rId42"/>
    <p:sldId id="279" r:id="rId43"/>
    <p:sldId id="323" r:id="rId44"/>
    <p:sldId id="322" r:id="rId45"/>
    <p:sldId id="358" r:id="rId46"/>
    <p:sldId id="357" r:id="rId47"/>
    <p:sldId id="334" r:id="rId48"/>
    <p:sldId id="324" r:id="rId49"/>
    <p:sldId id="281" r:id="rId50"/>
    <p:sldId id="267" r:id="rId51"/>
    <p:sldId id="355" r:id="rId52"/>
    <p:sldId id="356" r:id="rId53"/>
    <p:sldId id="343" r:id="rId54"/>
    <p:sldId id="316" r:id="rId55"/>
    <p:sldId id="345" r:id="rId56"/>
    <p:sldId id="347" r:id="rId57"/>
    <p:sldId id="353" r:id="rId58"/>
    <p:sldId id="271" r:id="rId5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95033" autoAdjust="0"/>
  </p:normalViewPr>
  <p:slideViewPr>
    <p:cSldViewPr>
      <p:cViewPr varScale="1">
        <p:scale>
          <a:sx n="78" d="100"/>
          <a:sy n="78" d="100"/>
        </p:scale>
        <p:origin x="787"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B65CEA3-F927-4D55-AF7E-97FA7158950D}" type="datetimeFigureOut">
              <a:rPr lang="en-IN" smtClean="0"/>
              <a:t>23-09-2024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4E8FB09-AD5C-47CA-8DF6-6F67BD3E8578}" type="slidenum">
              <a:rPr lang="en-IN" smtClean="0"/>
              <a:t>‹#›</a:t>
            </a:fld>
            <a:endParaRPr lang="en-IN"/>
          </a:p>
        </p:txBody>
      </p:sp>
    </p:spTree>
    <p:extLst>
      <p:ext uri="{BB962C8B-B14F-4D97-AF65-F5344CB8AC3E}">
        <p14:creationId xmlns:p14="http://schemas.microsoft.com/office/powerpoint/2010/main" val="43503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a:t>
            </a:fld>
            <a:endParaRPr lang="en-IN"/>
          </a:p>
        </p:txBody>
      </p:sp>
    </p:spTree>
    <p:extLst>
      <p:ext uri="{BB962C8B-B14F-4D97-AF65-F5344CB8AC3E}">
        <p14:creationId xmlns:p14="http://schemas.microsoft.com/office/powerpoint/2010/main" val="278051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Supervised learning; xi and </a:t>
            </a:r>
            <a:r>
              <a:rPr lang="en-IN" dirty="0" err="1"/>
              <a:t>yi</a:t>
            </a:r>
            <a:r>
              <a:rPr lang="en-IN" dirty="0"/>
              <a:t>, come up with function f, instance based learning lazy learning</a:t>
            </a:r>
          </a:p>
          <a:p>
            <a:r>
              <a:rPr lang="en-IN" dirty="0"/>
              <a:t>Instance , when we get training </a:t>
            </a:r>
            <a:r>
              <a:rPr lang="en-IN" dirty="0" err="1"/>
              <a:t>egs</a:t>
            </a:r>
            <a:r>
              <a:rPr lang="en-IN" dirty="0"/>
              <a:t>, we don’t learn the </a:t>
            </a:r>
            <a:r>
              <a:rPr lang="en-IN" dirty="0" err="1"/>
              <a:t>odel</a:t>
            </a:r>
            <a:r>
              <a:rPr lang="en-IN" dirty="0"/>
              <a:t>, but we only store.</a:t>
            </a:r>
          </a:p>
          <a:p>
            <a:r>
              <a:rPr lang="en-IN" dirty="0"/>
              <a:t>No model is build </a:t>
            </a:r>
            <a:r>
              <a:rPr lang="en-IN" dirty="0" err="1"/>
              <a:t>apriori</a:t>
            </a:r>
            <a:r>
              <a:rPr lang="en-IN" dirty="0"/>
              <a:t> rather when it get test instances it process data and comes up with the result.</a:t>
            </a:r>
          </a:p>
          <a:p>
            <a:r>
              <a:rPr lang="en-IN" dirty="0"/>
              <a:t>New instance; find the </a:t>
            </a:r>
            <a:r>
              <a:rPr lang="en-IN" dirty="0" err="1"/>
              <a:t>clostet</a:t>
            </a:r>
            <a:r>
              <a:rPr lang="en-IN" dirty="0"/>
              <a:t> </a:t>
            </a:r>
            <a:r>
              <a:rPr lang="en-IN" dirty="0" err="1"/>
              <a:t>instane</a:t>
            </a:r>
            <a:r>
              <a:rPr lang="en-IN" dirty="0"/>
              <a:t>, find y value and give to test instance</a:t>
            </a:r>
          </a:p>
          <a:p>
            <a:r>
              <a:rPr lang="en-IN" dirty="0"/>
              <a:t>Find similar instances. Sone </a:t>
            </a:r>
            <a:r>
              <a:rPr lang="en-IN" dirty="0" err="1"/>
              <a:t>neigboring</a:t>
            </a:r>
            <a:r>
              <a:rPr lang="en-IN" dirty="0"/>
              <a:t> instances that are near. Distance should be known : Euclidean , cosine type of </a:t>
            </a:r>
            <a:r>
              <a:rPr lang="en-IN" dirty="0" err="1"/>
              <a:t>adat</a:t>
            </a:r>
            <a:r>
              <a:rPr lang="en-IN" dirty="0"/>
              <a:t>.</a:t>
            </a:r>
          </a:p>
          <a:p>
            <a:r>
              <a:rPr lang="en-IN" dirty="0"/>
              <a:t>1)K nearest algo:  2 </a:t>
            </a:r>
            <a:r>
              <a:rPr lang="en-IN" dirty="0" err="1"/>
              <a:t>pahses</a:t>
            </a:r>
            <a:r>
              <a:rPr lang="en-IN" dirty="0"/>
              <a:t> </a:t>
            </a:r>
            <a:r>
              <a:rPr lang="en-IN" dirty="0" err="1"/>
              <a:t>traing</a:t>
            </a:r>
            <a:r>
              <a:rPr lang="en-IN" dirty="0"/>
              <a:t> phase: normally model is learnt, but we don’t in KNN, only save training example.</a:t>
            </a:r>
          </a:p>
          <a:p>
            <a:r>
              <a:rPr lang="en-IN" dirty="0" err="1"/>
              <a:t>Stor</a:t>
            </a:r>
            <a:r>
              <a:rPr lang="en-IN" dirty="0"/>
              <a:t> </a:t>
            </a:r>
            <a:r>
              <a:rPr lang="en-IN" dirty="0" err="1"/>
              <a:t>ein</a:t>
            </a:r>
            <a:r>
              <a:rPr lang="en-IN" dirty="0"/>
              <a:t> </a:t>
            </a:r>
            <a:r>
              <a:rPr lang="en-IN" dirty="0" err="1"/>
              <a:t>datastructure</a:t>
            </a:r>
            <a:r>
              <a:rPr lang="en-IN" dirty="0"/>
              <a:t>, at prediction time: get test instance find k training instances closest to it.</a:t>
            </a:r>
          </a:p>
          <a:p>
            <a:endParaRPr lang="en-IN" dirty="0"/>
          </a:p>
          <a:p>
            <a:r>
              <a:rPr lang="en-US" b="0" i="0" dirty="0">
                <a:solidFill>
                  <a:srgbClr val="202124"/>
                </a:solidFill>
                <a:effectLst/>
                <a:latin typeface="Google Sans"/>
              </a:rPr>
              <a:t>It is called instance-based because it </a:t>
            </a:r>
            <a:r>
              <a:rPr lang="en-US" b="0" i="0" dirty="0">
                <a:solidFill>
                  <a:srgbClr val="040C28"/>
                </a:solidFill>
                <a:effectLst/>
                <a:latin typeface="Google Sans"/>
              </a:rPr>
              <a:t>builds the hypotheses from the training instances</a:t>
            </a:r>
            <a:r>
              <a:rPr lang="en-US" b="0" i="0" dirty="0">
                <a:solidFill>
                  <a:srgbClr val="202124"/>
                </a:solidFill>
                <a:effectLst/>
                <a:latin typeface="Google Sans"/>
              </a:rPr>
              <a:t>. It is also known as memory-based learning or lazy-learning (because they delay processing until a new instance must be classified). The time complexity of this algorithm depends upon the size of training data</a:t>
            </a:r>
            <a:endParaRPr lang="en-IN" dirty="0"/>
          </a:p>
        </p:txBody>
      </p:sp>
      <p:sp>
        <p:nvSpPr>
          <p:cNvPr id="4" name="Slide Number Placeholder 3"/>
          <p:cNvSpPr>
            <a:spLocks noGrp="1"/>
          </p:cNvSpPr>
          <p:nvPr>
            <p:ph type="sldNum" sz="quarter" idx="5"/>
          </p:nvPr>
        </p:nvSpPr>
        <p:spPr/>
        <p:txBody>
          <a:bodyPr/>
          <a:lstStyle/>
          <a:p>
            <a:fld id="{14E8FB09-AD5C-47CA-8DF6-6F67BD3E8578}" type="slidenum">
              <a:rPr lang="en-IN" smtClean="0"/>
              <a:t>3</a:t>
            </a:fld>
            <a:endParaRPr lang="en-IN"/>
          </a:p>
        </p:txBody>
      </p:sp>
    </p:spTree>
    <p:extLst>
      <p:ext uri="{BB962C8B-B14F-4D97-AF65-F5344CB8AC3E}">
        <p14:creationId xmlns:p14="http://schemas.microsoft.com/office/powerpoint/2010/main" val="6252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8FB09-AD5C-47CA-8DF6-6F67BD3E8578}" type="slidenum">
              <a:rPr lang="en-IN" smtClean="0"/>
              <a:t>4</a:t>
            </a:fld>
            <a:endParaRPr lang="en-IN"/>
          </a:p>
        </p:txBody>
      </p:sp>
    </p:spTree>
    <p:extLst>
      <p:ext uri="{BB962C8B-B14F-4D97-AF65-F5344CB8AC3E}">
        <p14:creationId xmlns:p14="http://schemas.microsoft.com/office/powerpoint/2010/main" val="350594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8FB09-AD5C-47CA-8DF6-6F67BD3E8578}" type="slidenum">
              <a:rPr lang="en-IN" smtClean="0"/>
              <a:t>14</a:t>
            </a:fld>
            <a:endParaRPr lang="en-IN"/>
          </a:p>
        </p:txBody>
      </p:sp>
    </p:spTree>
    <p:extLst>
      <p:ext uri="{BB962C8B-B14F-4D97-AF65-F5344CB8AC3E}">
        <p14:creationId xmlns:p14="http://schemas.microsoft.com/office/powerpoint/2010/main" val="407394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E8FB09-AD5C-47CA-8DF6-6F67BD3E8578}" type="slidenum">
              <a:rPr lang="en-IN" smtClean="0"/>
              <a:t>28</a:t>
            </a:fld>
            <a:endParaRPr lang="en-IN"/>
          </a:p>
        </p:txBody>
      </p:sp>
    </p:spTree>
    <p:extLst>
      <p:ext uri="{BB962C8B-B14F-4D97-AF65-F5344CB8AC3E}">
        <p14:creationId xmlns:p14="http://schemas.microsoft.com/office/powerpoint/2010/main" val="324125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E8FB09-AD5C-47CA-8DF6-6F67BD3E8578}" type="slidenum">
              <a:rPr lang="en-IN" smtClean="0"/>
              <a:t>42</a:t>
            </a:fld>
            <a:endParaRPr lang="en-IN"/>
          </a:p>
        </p:txBody>
      </p:sp>
    </p:spTree>
    <p:extLst>
      <p:ext uri="{BB962C8B-B14F-4D97-AF65-F5344CB8AC3E}">
        <p14:creationId xmlns:p14="http://schemas.microsoft.com/office/powerpoint/2010/main" val="87396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Smaller value of k captures very small fine structure of problem space</a:t>
            </a:r>
          </a:p>
        </p:txBody>
      </p:sp>
      <p:sp>
        <p:nvSpPr>
          <p:cNvPr id="4" name="Slide Number Placeholder 3"/>
          <p:cNvSpPr>
            <a:spLocks noGrp="1"/>
          </p:cNvSpPr>
          <p:nvPr>
            <p:ph type="sldNum" sz="quarter" idx="5"/>
          </p:nvPr>
        </p:nvSpPr>
        <p:spPr/>
        <p:txBody>
          <a:bodyPr/>
          <a:lstStyle/>
          <a:p>
            <a:fld id="{14E8FB09-AD5C-47CA-8DF6-6F67BD3E8578}" type="slidenum">
              <a:rPr lang="en-IN" smtClean="0"/>
              <a:t>44</a:t>
            </a:fld>
            <a:endParaRPr lang="en-IN"/>
          </a:p>
        </p:txBody>
      </p:sp>
    </p:spTree>
    <p:extLst>
      <p:ext uri="{BB962C8B-B14F-4D97-AF65-F5344CB8AC3E}">
        <p14:creationId xmlns:p14="http://schemas.microsoft.com/office/powerpoint/2010/main" val="2810614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E8FB09-AD5C-47CA-8DF6-6F67BD3E8578}" type="slidenum">
              <a:rPr lang="en-IN" smtClean="0"/>
              <a:t>55</a:t>
            </a:fld>
            <a:endParaRPr lang="en-IN"/>
          </a:p>
        </p:txBody>
      </p:sp>
    </p:spTree>
    <p:extLst>
      <p:ext uri="{BB962C8B-B14F-4D97-AF65-F5344CB8AC3E}">
        <p14:creationId xmlns:p14="http://schemas.microsoft.com/office/powerpoint/2010/main" val="4208575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00828" y="3010026"/>
            <a:ext cx="718820" cy="240029"/>
          </a:xfrm>
          <a:custGeom>
            <a:avLst/>
            <a:gdLst/>
            <a:ahLst/>
            <a:cxnLst/>
            <a:rect l="l" t="t" r="r" b="b"/>
            <a:pathLst>
              <a:path w="718820" h="240030">
                <a:moveTo>
                  <a:pt x="642366" y="0"/>
                </a:moveTo>
                <a:lnTo>
                  <a:pt x="638937" y="9651"/>
                </a:lnTo>
                <a:lnTo>
                  <a:pt x="652819" y="15676"/>
                </a:lnTo>
                <a:lnTo>
                  <a:pt x="664749" y="24034"/>
                </a:lnTo>
                <a:lnTo>
                  <a:pt x="688992" y="62773"/>
                </a:lnTo>
                <a:lnTo>
                  <a:pt x="696976" y="118745"/>
                </a:lnTo>
                <a:lnTo>
                  <a:pt x="696092" y="139888"/>
                </a:lnTo>
                <a:lnTo>
                  <a:pt x="682751" y="191770"/>
                </a:lnTo>
                <a:lnTo>
                  <a:pt x="652962" y="224131"/>
                </a:lnTo>
                <a:lnTo>
                  <a:pt x="639318" y="230250"/>
                </a:lnTo>
                <a:lnTo>
                  <a:pt x="642366" y="239902"/>
                </a:lnTo>
                <a:lnTo>
                  <a:pt x="688157" y="212685"/>
                </a:lnTo>
                <a:lnTo>
                  <a:pt x="713930" y="162385"/>
                </a:lnTo>
                <a:lnTo>
                  <a:pt x="718820" y="120014"/>
                </a:lnTo>
                <a:lnTo>
                  <a:pt x="717581" y="98008"/>
                </a:lnTo>
                <a:lnTo>
                  <a:pt x="707675" y="59043"/>
                </a:lnTo>
                <a:lnTo>
                  <a:pt x="675020" y="15351"/>
                </a:lnTo>
                <a:lnTo>
                  <a:pt x="659770" y="6264"/>
                </a:lnTo>
                <a:lnTo>
                  <a:pt x="642366" y="0"/>
                </a:lnTo>
                <a:close/>
              </a:path>
              <a:path w="718820" h="240030">
                <a:moveTo>
                  <a:pt x="76581" y="0"/>
                </a:moveTo>
                <a:lnTo>
                  <a:pt x="30789" y="27271"/>
                </a:lnTo>
                <a:lnTo>
                  <a:pt x="4953" y="77692"/>
                </a:lnTo>
                <a:lnTo>
                  <a:pt x="0" y="120014"/>
                </a:lnTo>
                <a:lnTo>
                  <a:pt x="1238" y="142039"/>
                </a:lnTo>
                <a:lnTo>
                  <a:pt x="11144" y="181040"/>
                </a:lnTo>
                <a:lnTo>
                  <a:pt x="43815" y="224567"/>
                </a:lnTo>
                <a:lnTo>
                  <a:pt x="76581" y="239902"/>
                </a:lnTo>
                <a:lnTo>
                  <a:pt x="79629" y="230250"/>
                </a:lnTo>
                <a:lnTo>
                  <a:pt x="65912" y="224131"/>
                </a:lnTo>
                <a:lnTo>
                  <a:pt x="54101" y="215677"/>
                </a:lnTo>
                <a:lnTo>
                  <a:pt x="29954" y="176412"/>
                </a:lnTo>
                <a:lnTo>
                  <a:pt x="21971" y="118745"/>
                </a:lnTo>
                <a:lnTo>
                  <a:pt x="22854" y="98294"/>
                </a:lnTo>
                <a:lnTo>
                  <a:pt x="36195" y="47751"/>
                </a:lnTo>
                <a:lnTo>
                  <a:pt x="66127" y="15676"/>
                </a:lnTo>
                <a:lnTo>
                  <a:pt x="80010" y="9651"/>
                </a:lnTo>
                <a:lnTo>
                  <a:pt x="76581"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37815" y="461594"/>
            <a:ext cx="7516368" cy="69723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688340" y="1506537"/>
            <a:ext cx="10788650" cy="2080260"/>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geeksforgeeks.org/k-nearest-neighbour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191546"/>
            <a:ext cx="11801419"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lang="en-IN" sz="2400" b="1" kern="1200" spc="-5" dirty="0">
                <a:latin typeface="Carlito"/>
                <a:cs typeface="+mj-cs"/>
              </a:rPr>
              <a:t>Nearest-</a:t>
            </a:r>
            <a:r>
              <a:rPr lang="en-IN" sz="2400" b="1" kern="1200" spc="-5" dirty="0" err="1">
                <a:latin typeface="Carlito"/>
                <a:cs typeface="+mj-cs"/>
              </a:rPr>
              <a:t>Neighbor</a:t>
            </a:r>
            <a:r>
              <a:rPr lang="en-IN" sz="2400" b="1" kern="1200" spc="-5" dirty="0">
                <a:latin typeface="Carlito"/>
                <a:cs typeface="+mj-cs"/>
              </a:rPr>
              <a:t>  Classifier</a:t>
            </a:r>
            <a:br>
              <a:rPr lang="en-IN" sz="2400" b="1" kern="1200" spc="-5" dirty="0">
                <a:latin typeface="Carlito"/>
                <a:cs typeface="+mj-cs"/>
              </a:rPr>
            </a:br>
            <a:r>
              <a:rPr lang="en-IN" sz="2400" b="1" kern="1200" spc="-5" dirty="0">
                <a:latin typeface="Carlito"/>
                <a:cs typeface="+mj-cs"/>
              </a:rPr>
              <a:t>KNN</a:t>
            </a:r>
            <a:br>
              <a:rPr lang="en-IN" sz="2400" b="1" kern="1200" spc="-5" dirty="0">
                <a:solidFill>
                  <a:srgbClr val="3333FF"/>
                </a:solidFill>
                <a:latin typeface="Carlito"/>
                <a:cs typeface="+mj-c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747450"/>
            <a:ext cx="42017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Dr. Kriti 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Kriti Ohri</a:t>
            </a:r>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3F0E-B89C-4055-8BBB-F5C74C87B68C}"/>
              </a:ext>
            </a:extLst>
          </p:cNvPr>
          <p:cNvSpPr>
            <a:spLocks noGrp="1"/>
          </p:cNvSpPr>
          <p:nvPr>
            <p:ph type="title"/>
          </p:nvPr>
        </p:nvSpPr>
        <p:spPr>
          <a:xfrm>
            <a:off x="2299716" y="685800"/>
            <a:ext cx="7516368" cy="387798"/>
          </a:xfrm>
        </p:spPr>
        <p:txBody>
          <a:bodyPr/>
          <a:lstStyle/>
          <a:p>
            <a:pPr marL="12700" marR="5080" algn="ctr" rtl="0">
              <a:lnSpc>
                <a:spcPct val="90000"/>
              </a:lnSpc>
              <a:spcBef>
                <a:spcPct val="0"/>
              </a:spcBef>
            </a:pPr>
            <a:r>
              <a:rPr lang="en-US" sz="2800" b="1" kern="1200" spc="-5" dirty="0">
                <a:solidFill>
                  <a:srgbClr val="3333FF"/>
                </a:solidFill>
                <a:latin typeface="Carlito"/>
                <a:cs typeface="+mj-cs"/>
              </a:rPr>
              <a:t>How does a KNN Algorithm work?</a:t>
            </a:r>
            <a:endParaRPr lang="en-IN" sz="2800" b="1" kern="1200" spc="-5" dirty="0">
              <a:solidFill>
                <a:srgbClr val="3333FF"/>
              </a:solidFill>
              <a:latin typeface="Carlito"/>
              <a:cs typeface="+mj-cs"/>
            </a:endParaRPr>
          </a:p>
        </p:txBody>
      </p:sp>
      <p:sp>
        <p:nvSpPr>
          <p:cNvPr id="4" name="TextBox 3">
            <a:extLst>
              <a:ext uri="{FF2B5EF4-FFF2-40B4-BE49-F238E27FC236}">
                <a16:creationId xmlns:a16="http://schemas.microsoft.com/office/drawing/2014/main" id="{1C7693CB-6429-4849-BCF5-7DB4C9DD0117}"/>
              </a:ext>
            </a:extLst>
          </p:cNvPr>
          <p:cNvSpPr txBox="1"/>
          <p:nvPr/>
        </p:nvSpPr>
        <p:spPr>
          <a:xfrm>
            <a:off x="2057400" y="2133600"/>
            <a:ext cx="8686800" cy="1711366"/>
          </a:xfrm>
          <a:prstGeom prst="rect">
            <a:avLst/>
          </a:prstGeom>
          <a:noFill/>
        </p:spPr>
        <p:txBody>
          <a:bodyPr wrap="square">
            <a:spAutoFit/>
          </a:bodyPr>
          <a:lstStyle/>
          <a:p>
            <a:pPr>
              <a:lnSpc>
                <a:spcPct val="150000"/>
              </a:lnSpc>
            </a:pPr>
            <a:r>
              <a:rPr lang="en-US" dirty="0"/>
              <a:t>The k-nearest neighbors algorithm uses a very simple approach to perform classification. When tested with a new example, it looks through the training data and finds the k training examples that are closest to the new example. It then assigns the most common class label (among those k-training examples) to the test example.</a:t>
            </a:r>
            <a:endParaRPr lang="en-IN" dirty="0"/>
          </a:p>
        </p:txBody>
      </p:sp>
    </p:spTree>
    <p:extLst>
      <p:ext uri="{BB962C8B-B14F-4D97-AF65-F5344CB8AC3E}">
        <p14:creationId xmlns:p14="http://schemas.microsoft.com/office/powerpoint/2010/main" val="217723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D74D-7233-4582-B099-9E0351579DC0}"/>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A1B7E158-8F0C-413D-852A-FBB96CB8861D}"/>
              </a:ext>
            </a:extLst>
          </p:cNvPr>
          <p:cNvSpPr txBox="1"/>
          <p:nvPr/>
        </p:nvSpPr>
        <p:spPr>
          <a:xfrm>
            <a:off x="1956318" y="1905001"/>
            <a:ext cx="8229600" cy="3604192"/>
          </a:xfrm>
          <a:prstGeom prst="rect">
            <a:avLst/>
          </a:prstGeom>
          <a:noFill/>
        </p:spPr>
        <p:txBody>
          <a:bodyPr wrap="square">
            <a:spAutoFit/>
          </a:bodyPr>
          <a:lstStyle/>
          <a:p>
            <a:pPr>
              <a:lnSpc>
                <a:spcPct val="150000"/>
              </a:lnSpc>
            </a:pPr>
            <a:r>
              <a:rPr lang="en-US" sz="2800" b="1" spc="-5" dirty="0">
                <a:solidFill>
                  <a:srgbClr val="3333FF"/>
                </a:solidFill>
                <a:latin typeface="Carlito"/>
                <a:ea typeface="+mj-ea"/>
                <a:cs typeface="+mj-cs"/>
              </a:rPr>
              <a:t>What does ‘k’ in </a:t>
            </a:r>
            <a:r>
              <a:rPr lang="en-US" sz="2800" b="1" spc="-5" dirty="0" err="1">
                <a:solidFill>
                  <a:srgbClr val="3333FF"/>
                </a:solidFill>
                <a:latin typeface="Carlito"/>
                <a:ea typeface="+mj-ea"/>
                <a:cs typeface="+mj-cs"/>
              </a:rPr>
              <a:t>kNN</a:t>
            </a:r>
            <a:r>
              <a:rPr lang="en-US" sz="2800" b="1" spc="-5" dirty="0">
                <a:solidFill>
                  <a:srgbClr val="3333FF"/>
                </a:solidFill>
                <a:latin typeface="Carlito"/>
                <a:ea typeface="+mj-ea"/>
                <a:cs typeface="+mj-cs"/>
              </a:rPr>
              <a:t> Algorithm represent?</a:t>
            </a:r>
          </a:p>
          <a:p>
            <a:pPr>
              <a:lnSpc>
                <a:spcPct val="150000"/>
              </a:lnSpc>
            </a:pPr>
            <a:r>
              <a:rPr lang="en-US" dirty="0"/>
              <a:t>k in </a:t>
            </a:r>
            <a:r>
              <a:rPr lang="en-US" dirty="0" err="1"/>
              <a:t>kNN</a:t>
            </a:r>
            <a:r>
              <a:rPr lang="en-US" dirty="0"/>
              <a:t> algorithm represents the number of nearest neighbor points which are voting for the new test data’s class. </a:t>
            </a:r>
          </a:p>
          <a:p>
            <a:pPr>
              <a:lnSpc>
                <a:spcPct val="150000"/>
              </a:lnSpc>
            </a:pPr>
            <a:r>
              <a:rPr lang="en-US" dirty="0"/>
              <a:t>If k=1, then test examples are given the same label as the closest example in the training set.</a:t>
            </a:r>
          </a:p>
          <a:p>
            <a:pPr>
              <a:lnSpc>
                <a:spcPct val="150000"/>
              </a:lnSpc>
            </a:pPr>
            <a:endParaRPr lang="en-US" dirty="0"/>
          </a:p>
          <a:p>
            <a:pPr>
              <a:lnSpc>
                <a:spcPct val="150000"/>
              </a:lnSpc>
            </a:pPr>
            <a:r>
              <a:rPr lang="en-US" dirty="0"/>
              <a:t>If k=3, the labels of the three closest classes are checked and the most common (i.e., occurring at least twice) label is assigned, and so on for larger k’s.</a:t>
            </a:r>
            <a:endParaRPr lang="en-IN" dirty="0"/>
          </a:p>
        </p:txBody>
      </p:sp>
    </p:spTree>
    <p:extLst>
      <p:ext uri="{BB962C8B-B14F-4D97-AF65-F5344CB8AC3E}">
        <p14:creationId xmlns:p14="http://schemas.microsoft.com/office/powerpoint/2010/main" val="73973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1597" y="461594"/>
            <a:ext cx="6450965" cy="697230"/>
          </a:xfrm>
          <a:prstGeom prst="rect">
            <a:avLst/>
          </a:prstGeom>
        </p:spPr>
        <p:txBody>
          <a:bodyPr vert="horz" wrap="square" lIns="0" tIns="13335" rIns="0" bIns="0" rtlCol="0">
            <a:spAutoFit/>
          </a:bodyPr>
          <a:lstStyle/>
          <a:p>
            <a:pPr marL="12700">
              <a:spcBef>
                <a:spcPts val="105"/>
              </a:spcBef>
            </a:pPr>
            <a:r>
              <a:rPr sz="2800" b="1" kern="1200" spc="-5" dirty="0">
                <a:solidFill>
                  <a:srgbClr val="3333FF"/>
                </a:solidFill>
                <a:latin typeface="Carlito"/>
                <a:cs typeface="+mj-cs"/>
              </a:rPr>
              <a:t>Nearest-Neighbor Classifiers</a:t>
            </a:r>
          </a:p>
        </p:txBody>
      </p:sp>
      <p:sp>
        <p:nvSpPr>
          <p:cNvPr id="3" name="object 3"/>
          <p:cNvSpPr txBox="1"/>
          <p:nvPr/>
        </p:nvSpPr>
        <p:spPr>
          <a:xfrm>
            <a:off x="6632829" y="1170178"/>
            <a:ext cx="2538730"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350" dirty="0">
                <a:solidFill>
                  <a:srgbClr val="0C7A9C"/>
                </a:solidFill>
                <a:latin typeface="Arial MT"/>
                <a:cs typeface="Arial MT"/>
              </a:rPr>
              <a:t>l	</a:t>
            </a:r>
            <a:r>
              <a:rPr sz="1800" spc="-5" dirty="0">
                <a:latin typeface="Arial MT"/>
                <a:cs typeface="Arial MT"/>
              </a:rPr>
              <a:t>Requires</a:t>
            </a:r>
            <a:r>
              <a:rPr sz="1800" spc="-10" dirty="0">
                <a:latin typeface="Arial MT"/>
                <a:cs typeface="Arial MT"/>
              </a:rPr>
              <a:t> </a:t>
            </a:r>
            <a:r>
              <a:rPr sz="1800" spc="-5" dirty="0">
                <a:latin typeface="Arial MT"/>
                <a:cs typeface="Arial MT"/>
              </a:rPr>
              <a:t>three</a:t>
            </a:r>
            <a:r>
              <a:rPr sz="1800" spc="-30" dirty="0">
                <a:latin typeface="Arial MT"/>
                <a:cs typeface="Arial MT"/>
              </a:rPr>
              <a:t> </a:t>
            </a:r>
            <a:r>
              <a:rPr sz="1800" spc="-5" dirty="0">
                <a:latin typeface="Arial MT"/>
                <a:cs typeface="Arial MT"/>
              </a:rPr>
              <a:t>things</a:t>
            </a:r>
            <a:endParaRPr sz="1800">
              <a:latin typeface="Arial MT"/>
              <a:cs typeface="Arial MT"/>
            </a:endParaRPr>
          </a:p>
        </p:txBody>
      </p:sp>
      <p:sp>
        <p:nvSpPr>
          <p:cNvPr id="4" name="object 4"/>
          <p:cNvSpPr txBox="1"/>
          <p:nvPr/>
        </p:nvSpPr>
        <p:spPr>
          <a:xfrm>
            <a:off x="6632829" y="1442973"/>
            <a:ext cx="3778250" cy="4495165"/>
          </a:xfrm>
          <a:prstGeom prst="rect">
            <a:avLst/>
          </a:prstGeom>
        </p:spPr>
        <p:txBody>
          <a:bodyPr vert="horz" wrap="square" lIns="0" tIns="92075" rIns="0" bIns="0" rtlCol="0">
            <a:spAutoFit/>
          </a:bodyPr>
          <a:lstStyle/>
          <a:p>
            <a:pPr marL="756285" indent="-287020">
              <a:lnSpc>
                <a:spcPct val="100000"/>
              </a:lnSpc>
              <a:spcBef>
                <a:spcPts val="725"/>
              </a:spcBef>
              <a:buClr>
                <a:srgbClr val="0C7A9C"/>
              </a:buClr>
              <a:buChar char="–"/>
              <a:tabLst>
                <a:tab pos="756285" algn="l"/>
                <a:tab pos="756920" algn="l"/>
              </a:tabLst>
            </a:pPr>
            <a:r>
              <a:rPr sz="1800" dirty="0">
                <a:latin typeface="Arial MT"/>
                <a:cs typeface="Arial MT"/>
              </a:rPr>
              <a:t>The</a:t>
            </a:r>
            <a:r>
              <a:rPr sz="1800" spc="-35" dirty="0">
                <a:latin typeface="Arial MT"/>
                <a:cs typeface="Arial MT"/>
              </a:rPr>
              <a:t> </a:t>
            </a:r>
            <a:r>
              <a:rPr sz="1800" dirty="0">
                <a:latin typeface="Arial MT"/>
                <a:cs typeface="Arial MT"/>
              </a:rPr>
              <a:t>set</a:t>
            </a:r>
            <a:r>
              <a:rPr sz="1800" spc="-10" dirty="0">
                <a:latin typeface="Arial MT"/>
                <a:cs typeface="Arial MT"/>
              </a:rPr>
              <a:t> </a:t>
            </a:r>
            <a:r>
              <a:rPr sz="1800" dirty="0">
                <a:latin typeface="Arial MT"/>
                <a:cs typeface="Arial MT"/>
              </a:rPr>
              <a:t>of</a:t>
            </a:r>
            <a:r>
              <a:rPr sz="1800" spc="-20" dirty="0">
                <a:latin typeface="Arial MT"/>
                <a:cs typeface="Arial MT"/>
              </a:rPr>
              <a:t> </a:t>
            </a:r>
            <a:r>
              <a:rPr sz="1800" spc="-5" dirty="0">
                <a:latin typeface="Arial MT"/>
                <a:cs typeface="Arial MT"/>
              </a:rPr>
              <a:t>stored</a:t>
            </a:r>
            <a:r>
              <a:rPr sz="1800" spc="-10" dirty="0">
                <a:latin typeface="Arial MT"/>
                <a:cs typeface="Arial MT"/>
              </a:rPr>
              <a:t> </a:t>
            </a:r>
            <a:r>
              <a:rPr sz="1800" spc="-5" dirty="0">
                <a:latin typeface="Arial MT"/>
                <a:cs typeface="Arial MT"/>
              </a:rPr>
              <a:t>records</a:t>
            </a:r>
            <a:endParaRPr sz="1800" dirty="0">
              <a:latin typeface="Arial MT"/>
              <a:cs typeface="Arial MT"/>
            </a:endParaRPr>
          </a:p>
          <a:p>
            <a:pPr marL="756285" marR="245110" indent="-287020">
              <a:lnSpc>
                <a:spcPct val="100000"/>
              </a:lnSpc>
              <a:spcBef>
                <a:spcPts val="620"/>
              </a:spcBef>
              <a:buClr>
                <a:srgbClr val="0C7A9C"/>
              </a:buClr>
              <a:buChar char="–"/>
              <a:tabLst>
                <a:tab pos="756285" algn="l"/>
                <a:tab pos="756920" algn="l"/>
              </a:tabLst>
            </a:pPr>
            <a:r>
              <a:rPr sz="1800" spc="-5" dirty="0">
                <a:latin typeface="Arial MT"/>
                <a:cs typeface="Arial MT"/>
              </a:rPr>
              <a:t>Distance Metric to compute </a:t>
            </a:r>
            <a:r>
              <a:rPr sz="1800" spc="-484" dirty="0">
                <a:latin typeface="Arial MT"/>
                <a:cs typeface="Arial MT"/>
              </a:rPr>
              <a:t> </a:t>
            </a:r>
            <a:r>
              <a:rPr sz="1800" spc="-5" dirty="0">
                <a:latin typeface="Arial MT"/>
                <a:cs typeface="Arial MT"/>
              </a:rPr>
              <a:t>distance</a:t>
            </a:r>
            <a:r>
              <a:rPr sz="1800" spc="-10" dirty="0">
                <a:latin typeface="Arial MT"/>
                <a:cs typeface="Arial MT"/>
              </a:rPr>
              <a:t> between</a:t>
            </a:r>
            <a:r>
              <a:rPr sz="1800" spc="35" dirty="0">
                <a:latin typeface="Arial MT"/>
                <a:cs typeface="Arial MT"/>
              </a:rPr>
              <a:t> </a:t>
            </a:r>
            <a:r>
              <a:rPr sz="1800" spc="-5" dirty="0">
                <a:latin typeface="Arial MT"/>
                <a:cs typeface="Arial MT"/>
              </a:rPr>
              <a:t>records</a:t>
            </a:r>
            <a:endParaRPr sz="1800" dirty="0">
              <a:latin typeface="Arial MT"/>
              <a:cs typeface="Arial MT"/>
            </a:endParaRPr>
          </a:p>
          <a:p>
            <a:pPr marL="756285" marR="41275" indent="-287020">
              <a:lnSpc>
                <a:spcPct val="100000"/>
              </a:lnSpc>
              <a:spcBef>
                <a:spcPts val="615"/>
              </a:spcBef>
              <a:buClr>
                <a:srgbClr val="0C7A9C"/>
              </a:buClr>
              <a:buChar char="–"/>
              <a:tabLst>
                <a:tab pos="756285" algn="l"/>
                <a:tab pos="756920" algn="l"/>
              </a:tabLst>
            </a:pPr>
            <a:r>
              <a:rPr sz="1800" dirty="0">
                <a:latin typeface="Arial MT"/>
                <a:cs typeface="Arial MT"/>
              </a:rPr>
              <a:t>The</a:t>
            </a:r>
            <a:r>
              <a:rPr sz="1800" spc="-30" dirty="0">
                <a:latin typeface="Arial MT"/>
                <a:cs typeface="Arial MT"/>
              </a:rPr>
              <a:t> </a:t>
            </a:r>
            <a:r>
              <a:rPr sz="1800" spc="-5" dirty="0">
                <a:latin typeface="Arial MT"/>
                <a:cs typeface="Arial MT"/>
              </a:rPr>
              <a:t>value</a:t>
            </a:r>
            <a:r>
              <a:rPr sz="1800" spc="-10" dirty="0">
                <a:latin typeface="Arial MT"/>
                <a:cs typeface="Arial MT"/>
              </a:rPr>
              <a:t> </a:t>
            </a:r>
            <a:r>
              <a:rPr sz="1800" dirty="0">
                <a:latin typeface="Arial MT"/>
                <a:cs typeface="Arial MT"/>
              </a:rPr>
              <a:t>of</a:t>
            </a:r>
            <a:r>
              <a:rPr sz="1800" spc="-5" dirty="0">
                <a:latin typeface="Arial MT"/>
                <a:cs typeface="Arial MT"/>
              </a:rPr>
              <a:t> </a:t>
            </a:r>
            <a:r>
              <a:rPr sz="1800" i="1" dirty="0">
                <a:latin typeface="Arial"/>
                <a:cs typeface="Arial"/>
              </a:rPr>
              <a:t>k</a:t>
            </a:r>
            <a:r>
              <a:rPr sz="1800" dirty="0">
                <a:latin typeface="Arial MT"/>
                <a:cs typeface="Arial MT"/>
              </a:rPr>
              <a:t>,</a:t>
            </a:r>
            <a:r>
              <a:rPr sz="1800" spc="-10"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number </a:t>
            </a:r>
            <a:r>
              <a:rPr sz="1800" dirty="0">
                <a:latin typeface="Arial MT"/>
                <a:cs typeface="Arial MT"/>
              </a:rPr>
              <a:t>of </a:t>
            </a:r>
            <a:r>
              <a:rPr sz="1800" spc="-484" dirty="0">
                <a:latin typeface="Arial MT"/>
                <a:cs typeface="Arial MT"/>
              </a:rPr>
              <a:t> </a:t>
            </a:r>
            <a:r>
              <a:rPr sz="1800" spc="-5" dirty="0">
                <a:latin typeface="Arial MT"/>
                <a:cs typeface="Arial MT"/>
              </a:rPr>
              <a:t>nearest</a:t>
            </a:r>
            <a:r>
              <a:rPr sz="1800" dirty="0">
                <a:latin typeface="Arial MT"/>
                <a:cs typeface="Arial MT"/>
              </a:rPr>
              <a:t> </a:t>
            </a:r>
            <a:r>
              <a:rPr sz="1800" spc="-5" dirty="0">
                <a:latin typeface="Arial MT"/>
                <a:cs typeface="Arial MT"/>
              </a:rPr>
              <a:t>neighbors</a:t>
            </a:r>
            <a:r>
              <a:rPr sz="1800" spc="10" dirty="0">
                <a:latin typeface="Arial MT"/>
                <a:cs typeface="Arial MT"/>
              </a:rPr>
              <a:t> </a:t>
            </a:r>
            <a:r>
              <a:rPr sz="1800" dirty="0">
                <a:latin typeface="Arial MT"/>
                <a:cs typeface="Arial MT"/>
              </a:rPr>
              <a:t>to</a:t>
            </a:r>
            <a:r>
              <a:rPr sz="1800" spc="-20" dirty="0">
                <a:latin typeface="Arial MT"/>
                <a:cs typeface="Arial MT"/>
              </a:rPr>
              <a:t> </a:t>
            </a:r>
            <a:r>
              <a:rPr sz="1800" spc="-5" dirty="0">
                <a:latin typeface="Arial MT"/>
                <a:cs typeface="Arial MT"/>
              </a:rPr>
              <a:t>retrieve</a:t>
            </a:r>
            <a:endParaRPr sz="1800" dirty="0">
              <a:latin typeface="Arial MT"/>
              <a:cs typeface="Arial MT"/>
            </a:endParaRPr>
          </a:p>
          <a:p>
            <a:pPr>
              <a:lnSpc>
                <a:spcPct val="100000"/>
              </a:lnSpc>
              <a:spcBef>
                <a:spcPts val="5"/>
              </a:spcBef>
            </a:pPr>
            <a:endParaRPr sz="2950" dirty="0">
              <a:latin typeface="Arial MT"/>
              <a:cs typeface="Arial MT"/>
            </a:endParaRPr>
          </a:p>
          <a:p>
            <a:pPr marL="12700">
              <a:lnSpc>
                <a:spcPct val="100000"/>
              </a:lnSpc>
              <a:tabLst>
                <a:tab pos="354965" algn="l"/>
              </a:tabLst>
            </a:pPr>
            <a:r>
              <a:rPr sz="1350" dirty="0">
                <a:solidFill>
                  <a:srgbClr val="0C7A9C"/>
                </a:solidFill>
                <a:latin typeface="Arial MT"/>
                <a:cs typeface="Arial MT"/>
              </a:rPr>
              <a:t>l	</a:t>
            </a:r>
            <a:r>
              <a:rPr sz="1800" spc="-95" dirty="0">
                <a:latin typeface="Arial MT"/>
                <a:cs typeface="Arial MT"/>
              </a:rPr>
              <a:t>To</a:t>
            </a:r>
            <a:r>
              <a:rPr sz="1800" spc="-25" dirty="0">
                <a:latin typeface="Arial MT"/>
                <a:cs typeface="Arial MT"/>
              </a:rPr>
              <a:t> </a:t>
            </a:r>
            <a:r>
              <a:rPr sz="1800" spc="-5" dirty="0">
                <a:latin typeface="Arial MT"/>
                <a:cs typeface="Arial MT"/>
              </a:rPr>
              <a:t>classify an</a:t>
            </a:r>
            <a:r>
              <a:rPr sz="1800" dirty="0">
                <a:latin typeface="Arial MT"/>
                <a:cs typeface="Arial MT"/>
              </a:rPr>
              <a:t> </a:t>
            </a:r>
            <a:r>
              <a:rPr sz="1800" spc="-15" dirty="0">
                <a:latin typeface="Arial MT"/>
                <a:cs typeface="Arial MT"/>
              </a:rPr>
              <a:t>unknown</a:t>
            </a:r>
            <a:r>
              <a:rPr sz="1800" spc="30" dirty="0">
                <a:latin typeface="Arial MT"/>
                <a:cs typeface="Arial MT"/>
              </a:rPr>
              <a:t> </a:t>
            </a:r>
            <a:r>
              <a:rPr sz="1800" spc="-5" dirty="0">
                <a:latin typeface="Arial MT"/>
                <a:cs typeface="Arial MT"/>
              </a:rPr>
              <a:t>record:</a:t>
            </a:r>
            <a:endParaRPr sz="1800" dirty="0">
              <a:latin typeface="Arial MT"/>
              <a:cs typeface="Arial MT"/>
            </a:endParaRPr>
          </a:p>
          <a:p>
            <a:pPr marL="756285" marR="334645" indent="-287020">
              <a:lnSpc>
                <a:spcPct val="100000"/>
              </a:lnSpc>
              <a:spcBef>
                <a:spcPts val="615"/>
              </a:spcBef>
              <a:buClr>
                <a:srgbClr val="0C7A9C"/>
              </a:buClr>
              <a:buChar char="–"/>
              <a:tabLst>
                <a:tab pos="756285" algn="l"/>
                <a:tab pos="756920" algn="l"/>
              </a:tabLst>
            </a:pPr>
            <a:r>
              <a:rPr sz="1800" spc="-5" dirty="0">
                <a:latin typeface="Arial MT"/>
                <a:cs typeface="Arial MT"/>
              </a:rPr>
              <a:t>Compute distance to other </a:t>
            </a:r>
            <a:r>
              <a:rPr sz="1800" spc="-490" dirty="0">
                <a:latin typeface="Arial MT"/>
                <a:cs typeface="Arial MT"/>
              </a:rPr>
              <a:t> </a:t>
            </a:r>
            <a:r>
              <a:rPr sz="1800" spc="-5" dirty="0">
                <a:latin typeface="Arial MT"/>
                <a:cs typeface="Arial MT"/>
              </a:rPr>
              <a:t>training</a:t>
            </a:r>
            <a:r>
              <a:rPr sz="1800" dirty="0">
                <a:latin typeface="Arial MT"/>
                <a:cs typeface="Arial MT"/>
              </a:rPr>
              <a:t> </a:t>
            </a:r>
            <a:r>
              <a:rPr sz="1800" spc="-5" dirty="0">
                <a:latin typeface="Arial MT"/>
                <a:cs typeface="Arial MT"/>
              </a:rPr>
              <a:t>records</a:t>
            </a:r>
            <a:endParaRPr sz="1800" dirty="0">
              <a:latin typeface="Arial MT"/>
              <a:cs typeface="Arial MT"/>
            </a:endParaRPr>
          </a:p>
          <a:p>
            <a:pPr marL="756285" indent="-287020">
              <a:lnSpc>
                <a:spcPct val="100000"/>
              </a:lnSpc>
              <a:spcBef>
                <a:spcPts val="610"/>
              </a:spcBef>
              <a:buClr>
                <a:srgbClr val="0C7A9C"/>
              </a:buClr>
              <a:buChar char="–"/>
              <a:tabLst>
                <a:tab pos="756285" algn="l"/>
                <a:tab pos="756920" algn="l"/>
              </a:tabLst>
            </a:pPr>
            <a:r>
              <a:rPr sz="1800" spc="-5" dirty="0">
                <a:latin typeface="Arial MT"/>
                <a:cs typeface="Arial MT"/>
              </a:rPr>
              <a:t>Identify</a:t>
            </a:r>
            <a:r>
              <a:rPr sz="1800" spc="-10" dirty="0">
                <a:latin typeface="Arial MT"/>
                <a:cs typeface="Arial MT"/>
              </a:rPr>
              <a:t> </a:t>
            </a:r>
            <a:r>
              <a:rPr sz="1800" i="1" dirty="0">
                <a:latin typeface="Arial"/>
                <a:cs typeface="Arial"/>
              </a:rPr>
              <a:t>k</a:t>
            </a:r>
            <a:r>
              <a:rPr sz="1800" i="1" spc="-10" dirty="0">
                <a:latin typeface="Arial"/>
                <a:cs typeface="Arial"/>
              </a:rPr>
              <a:t> </a:t>
            </a:r>
            <a:r>
              <a:rPr sz="1800" spc="-5" dirty="0">
                <a:latin typeface="Arial MT"/>
                <a:cs typeface="Arial MT"/>
              </a:rPr>
              <a:t>nearest neighbors</a:t>
            </a:r>
            <a:endParaRPr sz="1800" dirty="0">
              <a:latin typeface="Arial MT"/>
              <a:cs typeface="Arial MT"/>
            </a:endParaRPr>
          </a:p>
          <a:p>
            <a:pPr marL="756285" marR="5080" indent="-287020">
              <a:lnSpc>
                <a:spcPct val="100000"/>
              </a:lnSpc>
              <a:spcBef>
                <a:spcPts val="625"/>
              </a:spcBef>
              <a:buClr>
                <a:srgbClr val="0C7A9C"/>
              </a:buClr>
              <a:buChar char="–"/>
              <a:tabLst>
                <a:tab pos="756285" algn="l"/>
                <a:tab pos="756920" algn="l"/>
              </a:tabLst>
            </a:pPr>
            <a:r>
              <a:rPr sz="1800" spc="-5" dirty="0">
                <a:latin typeface="Arial MT"/>
                <a:cs typeface="Arial MT"/>
              </a:rPr>
              <a:t>Use</a:t>
            </a:r>
            <a:r>
              <a:rPr sz="1800" spc="-15" dirty="0">
                <a:latin typeface="Arial MT"/>
                <a:cs typeface="Arial MT"/>
              </a:rPr>
              <a:t> </a:t>
            </a:r>
            <a:r>
              <a:rPr sz="1800" spc="-5" dirty="0">
                <a:latin typeface="Arial MT"/>
                <a:cs typeface="Arial MT"/>
              </a:rPr>
              <a:t>class</a:t>
            </a:r>
            <a:r>
              <a:rPr sz="1800" dirty="0">
                <a:latin typeface="Arial MT"/>
                <a:cs typeface="Arial MT"/>
              </a:rPr>
              <a:t> </a:t>
            </a:r>
            <a:r>
              <a:rPr sz="1800" spc="-5" dirty="0">
                <a:latin typeface="Arial MT"/>
                <a:cs typeface="Arial MT"/>
              </a:rPr>
              <a:t>labels</a:t>
            </a:r>
            <a:r>
              <a:rPr sz="1800" spc="5" dirty="0">
                <a:latin typeface="Arial MT"/>
                <a:cs typeface="Arial MT"/>
              </a:rPr>
              <a:t> </a:t>
            </a:r>
            <a:r>
              <a:rPr sz="1800" dirty="0">
                <a:latin typeface="Arial MT"/>
                <a:cs typeface="Arial MT"/>
              </a:rPr>
              <a:t>of</a:t>
            </a:r>
            <a:r>
              <a:rPr sz="1800" spc="-5" dirty="0">
                <a:latin typeface="Arial MT"/>
                <a:cs typeface="Arial MT"/>
              </a:rPr>
              <a:t> nearest </a:t>
            </a:r>
            <a:r>
              <a:rPr sz="1800" dirty="0">
                <a:latin typeface="Arial MT"/>
                <a:cs typeface="Arial MT"/>
              </a:rPr>
              <a:t> </a:t>
            </a:r>
            <a:r>
              <a:rPr sz="1800" spc="-5" dirty="0">
                <a:latin typeface="Arial MT"/>
                <a:cs typeface="Arial MT"/>
              </a:rPr>
              <a:t>neighbors</a:t>
            </a:r>
            <a:r>
              <a:rPr sz="1800" spc="10"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determine </a:t>
            </a:r>
            <a:r>
              <a:rPr sz="1800" dirty="0">
                <a:latin typeface="Arial MT"/>
                <a:cs typeface="Arial MT"/>
              </a:rPr>
              <a:t>the </a:t>
            </a:r>
            <a:r>
              <a:rPr sz="1800" spc="5" dirty="0">
                <a:latin typeface="Arial MT"/>
                <a:cs typeface="Arial MT"/>
              </a:rPr>
              <a:t> </a:t>
            </a:r>
            <a:r>
              <a:rPr sz="1800" spc="-5" dirty="0">
                <a:latin typeface="Arial MT"/>
                <a:cs typeface="Arial MT"/>
              </a:rPr>
              <a:t>class</a:t>
            </a:r>
            <a:r>
              <a:rPr sz="1800" spc="-15" dirty="0">
                <a:latin typeface="Arial MT"/>
                <a:cs typeface="Arial MT"/>
              </a:rPr>
              <a:t> </a:t>
            </a:r>
            <a:r>
              <a:rPr sz="1800" spc="-5" dirty="0">
                <a:latin typeface="Arial MT"/>
                <a:cs typeface="Arial MT"/>
              </a:rPr>
              <a:t>label</a:t>
            </a:r>
            <a:r>
              <a:rPr sz="1800" spc="5" dirty="0">
                <a:latin typeface="Arial MT"/>
                <a:cs typeface="Arial MT"/>
              </a:rPr>
              <a:t> </a:t>
            </a:r>
            <a:r>
              <a:rPr sz="1800" dirty="0">
                <a:latin typeface="Arial MT"/>
                <a:cs typeface="Arial MT"/>
              </a:rPr>
              <a:t>of</a:t>
            </a:r>
            <a:r>
              <a:rPr sz="1800" spc="-20" dirty="0">
                <a:latin typeface="Arial MT"/>
                <a:cs typeface="Arial MT"/>
              </a:rPr>
              <a:t> </a:t>
            </a:r>
            <a:r>
              <a:rPr sz="1800" spc="-10" dirty="0">
                <a:latin typeface="Arial MT"/>
                <a:cs typeface="Arial MT"/>
              </a:rPr>
              <a:t>unknown</a:t>
            </a:r>
            <a:r>
              <a:rPr sz="1800" spc="45" dirty="0">
                <a:latin typeface="Arial MT"/>
                <a:cs typeface="Arial MT"/>
              </a:rPr>
              <a:t> </a:t>
            </a:r>
            <a:r>
              <a:rPr sz="1800" spc="-5" dirty="0">
                <a:latin typeface="Arial MT"/>
                <a:cs typeface="Arial MT"/>
              </a:rPr>
              <a:t>record </a:t>
            </a:r>
            <a:r>
              <a:rPr sz="1800" spc="-484" dirty="0">
                <a:latin typeface="Arial MT"/>
                <a:cs typeface="Arial MT"/>
              </a:rPr>
              <a:t> </a:t>
            </a:r>
            <a:r>
              <a:rPr sz="1800" spc="-5" dirty="0">
                <a:latin typeface="Arial MT"/>
                <a:cs typeface="Arial MT"/>
              </a:rPr>
              <a:t>(e.g.,</a:t>
            </a:r>
            <a:r>
              <a:rPr sz="1800" spc="-10" dirty="0">
                <a:latin typeface="Arial MT"/>
                <a:cs typeface="Arial MT"/>
              </a:rPr>
              <a:t> </a:t>
            </a:r>
            <a:r>
              <a:rPr sz="1800" spc="-5" dirty="0">
                <a:latin typeface="Arial MT"/>
                <a:cs typeface="Arial MT"/>
              </a:rPr>
              <a:t>by</a:t>
            </a:r>
            <a:r>
              <a:rPr sz="1800" spc="-10" dirty="0">
                <a:latin typeface="Arial MT"/>
                <a:cs typeface="Arial MT"/>
              </a:rPr>
              <a:t> </a:t>
            </a:r>
            <a:r>
              <a:rPr sz="1800" spc="-5" dirty="0">
                <a:latin typeface="Arial MT"/>
                <a:cs typeface="Arial MT"/>
              </a:rPr>
              <a:t>taking</a:t>
            </a:r>
            <a:r>
              <a:rPr sz="1800" spc="5" dirty="0">
                <a:latin typeface="Arial MT"/>
                <a:cs typeface="Arial MT"/>
              </a:rPr>
              <a:t> </a:t>
            </a:r>
            <a:r>
              <a:rPr sz="1800" spc="-5" dirty="0">
                <a:latin typeface="Arial MT"/>
                <a:cs typeface="Arial MT"/>
              </a:rPr>
              <a:t>majority</a:t>
            </a:r>
            <a:r>
              <a:rPr sz="1800" spc="10" dirty="0">
                <a:latin typeface="Arial MT"/>
                <a:cs typeface="Arial MT"/>
              </a:rPr>
              <a:t> </a:t>
            </a:r>
            <a:r>
              <a:rPr sz="1800" spc="-5" dirty="0">
                <a:latin typeface="Arial MT"/>
                <a:cs typeface="Arial MT"/>
              </a:rPr>
              <a:t>vote)</a:t>
            </a:r>
            <a:endParaRPr sz="1800" dirty="0">
              <a:latin typeface="Arial MT"/>
              <a:cs typeface="Arial MT"/>
            </a:endParaRPr>
          </a:p>
        </p:txBody>
      </p:sp>
      <p:grpSp>
        <p:nvGrpSpPr>
          <p:cNvPr id="5" name="object 5"/>
          <p:cNvGrpSpPr/>
          <p:nvPr/>
        </p:nvGrpSpPr>
        <p:grpSpPr>
          <a:xfrm>
            <a:off x="1990798" y="1431666"/>
            <a:ext cx="4292600" cy="4312285"/>
            <a:chOff x="1990798" y="1431666"/>
            <a:chExt cx="4292600" cy="4312285"/>
          </a:xfrm>
        </p:grpSpPr>
        <p:sp>
          <p:nvSpPr>
            <p:cNvPr id="6" name="object 6"/>
            <p:cNvSpPr/>
            <p:nvPr/>
          </p:nvSpPr>
          <p:spPr>
            <a:xfrm>
              <a:off x="1991736" y="1669880"/>
              <a:ext cx="4290695" cy="4073525"/>
            </a:xfrm>
            <a:custGeom>
              <a:avLst/>
              <a:gdLst/>
              <a:ahLst/>
              <a:cxnLst/>
              <a:rect l="l" t="t" r="r" b="b"/>
              <a:pathLst>
                <a:path w="4290695" h="4073525">
                  <a:moveTo>
                    <a:pt x="0" y="4073050"/>
                  </a:moveTo>
                  <a:lnTo>
                    <a:pt x="4290644" y="4073050"/>
                  </a:lnTo>
                  <a:lnTo>
                    <a:pt x="4290644" y="0"/>
                  </a:lnTo>
                  <a:lnTo>
                    <a:pt x="0" y="0"/>
                  </a:lnTo>
                  <a:lnTo>
                    <a:pt x="0" y="4073050"/>
                  </a:lnTo>
                  <a:close/>
                </a:path>
              </a:pathLst>
            </a:custGeom>
            <a:ln w="3175">
              <a:solidFill>
                <a:srgbClr val="000000"/>
              </a:solidFill>
            </a:ln>
          </p:spPr>
          <p:txBody>
            <a:bodyPr wrap="square" lIns="0" tIns="0" rIns="0" bIns="0" rtlCol="0"/>
            <a:lstStyle/>
            <a:p>
              <a:endParaRPr/>
            </a:p>
          </p:txBody>
        </p:sp>
        <p:sp>
          <p:nvSpPr>
            <p:cNvPr id="7" name="object 7"/>
            <p:cNvSpPr/>
            <p:nvPr/>
          </p:nvSpPr>
          <p:spPr>
            <a:xfrm>
              <a:off x="2468474" y="2047761"/>
              <a:ext cx="3635375" cy="3456940"/>
            </a:xfrm>
            <a:custGeom>
              <a:avLst/>
              <a:gdLst/>
              <a:ahLst/>
              <a:cxnLst/>
              <a:rect l="l" t="t" r="r" b="b"/>
              <a:pathLst>
                <a:path w="3635375" h="3456940">
                  <a:moveTo>
                    <a:pt x="834318" y="595993"/>
                  </a:moveTo>
                  <a:lnTo>
                    <a:pt x="595896" y="595993"/>
                  </a:lnTo>
                </a:path>
                <a:path w="3635375" h="3456940">
                  <a:moveTo>
                    <a:pt x="715146" y="715192"/>
                  </a:moveTo>
                  <a:lnTo>
                    <a:pt x="715146" y="476795"/>
                  </a:lnTo>
                </a:path>
                <a:path w="3635375" h="3456940">
                  <a:moveTo>
                    <a:pt x="1311004" y="715192"/>
                  </a:moveTo>
                  <a:lnTo>
                    <a:pt x="1072661" y="715192"/>
                  </a:lnTo>
                </a:path>
                <a:path w="3635375" h="3456940">
                  <a:moveTo>
                    <a:pt x="1191832" y="834391"/>
                  </a:moveTo>
                  <a:lnTo>
                    <a:pt x="1191832" y="595993"/>
                  </a:lnTo>
                </a:path>
                <a:path w="3635375" h="3456940">
                  <a:moveTo>
                    <a:pt x="953489" y="1072788"/>
                  </a:moveTo>
                  <a:lnTo>
                    <a:pt x="715146" y="1072788"/>
                  </a:lnTo>
                </a:path>
                <a:path w="3635375" h="3456940">
                  <a:moveTo>
                    <a:pt x="834318" y="1191987"/>
                  </a:moveTo>
                  <a:lnTo>
                    <a:pt x="834318" y="953590"/>
                  </a:lnTo>
                </a:path>
                <a:path w="3635375" h="3456940">
                  <a:moveTo>
                    <a:pt x="1549425" y="119198"/>
                  </a:moveTo>
                  <a:lnTo>
                    <a:pt x="1311004" y="119198"/>
                  </a:lnTo>
                </a:path>
                <a:path w="3635375" h="3456940">
                  <a:moveTo>
                    <a:pt x="1430253" y="238397"/>
                  </a:moveTo>
                  <a:lnTo>
                    <a:pt x="1430253" y="0"/>
                  </a:lnTo>
                </a:path>
                <a:path w="3635375" h="3456940">
                  <a:moveTo>
                    <a:pt x="1668597" y="1191987"/>
                  </a:moveTo>
                  <a:lnTo>
                    <a:pt x="1430253" y="1191987"/>
                  </a:lnTo>
                </a:path>
                <a:path w="3635375" h="3456940">
                  <a:moveTo>
                    <a:pt x="1549425" y="1311186"/>
                  </a:moveTo>
                  <a:lnTo>
                    <a:pt x="1549425" y="1072788"/>
                  </a:lnTo>
                </a:path>
                <a:path w="3635375" h="3456940">
                  <a:moveTo>
                    <a:pt x="238374" y="3099168"/>
                  </a:moveTo>
                  <a:lnTo>
                    <a:pt x="0" y="3099168"/>
                  </a:lnTo>
                </a:path>
                <a:path w="3635375" h="3456940">
                  <a:moveTo>
                    <a:pt x="119187" y="3218366"/>
                  </a:moveTo>
                  <a:lnTo>
                    <a:pt x="119187" y="2979969"/>
                  </a:lnTo>
                </a:path>
                <a:path w="3635375" h="3456940">
                  <a:moveTo>
                    <a:pt x="1072661" y="3099168"/>
                  </a:moveTo>
                  <a:lnTo>
                    <a:pt x="834318" y="3099168"/>
                  </a:lnTo>
                </a:path>
                <a:path w="3635375" h="3456940">
                  <a:moveTo>
                    <a:pt x="953489" y="3218366"/>
                  </a:moveTo>
                  <a:lnTo>
                    <a:pt x="953489" y="2979969"/>
                  </a:lnTo>
                </a:path>
                <a:path w="3635375" h="3456940">
                  <a:moveTo>
                    <a:pt x="715146" y="3337565"/>
                  </a:moveTo>
                  <a:lnTo>
                    <a:pt x="476725" y="3337565"/>
                  </a:lnTo>
                </a:path>
                <a:path w="3635375" h="3456940">
                  <a:moveTo>
                    <a:pt x="595896" y="3456772"/>
                  </a:moveTo>
                  <a:lnTo>
                    <a:pt x="595896" y="3218366"/>
                  </a:lnTo>
                </a:path>
                <a:path w="3635375" h="3456940">
                  <a:moveTo>
                    <a:pt x="595896" y="2801171"/>
                  </a:moveTo>
                  <a:lnTo>
                    <a:pt x="357553" y="2801171"/>
                  </a:lnTo>
                </a:path>
                <a:path w="3635375" h="3456940">
                  <a:moveTo>
                    <a:pt x="476725" y="2920370"/>
                  </a:moveTo>
                  <a:lnTo>
                    <a:pt x="476725" y="2681972"/>
                  </a:lnTo>
                </a:path>
                <a:path w="3635375" h="3456940">
                  <a:moveTo>
                    <a:pt x="3456404" y="2860770"/>
                  </a:moveTo>
                  <a:lnTo>
                    <a:pt x="3217983" y="2860770"/>
                  </a:lnTo>
                </a:path>
                <a:path w="3635375" h="3456940">
                  <a:moveTo>
                    <a:pt x="3337155" y="2979969"/>
                  </a:moveTo>
                  <a:lnTo>
                    <a:pt x="3337155" y="2741571"/>
                  </a:lnTo>
                </a:path>
                <a:path w="3635375" h="3456940">
                  <a:moveTo>
                    <a:pt x="3635123" y="3337565"/>
                  </a:moveTo>
                  <a:lnTo>
                    <a:pt x="3396779" y="3337565"/>
                  </a:lnTo>
                </a:path>
                <a:path w="3635375" h="3456940">
                  <a:moveTo>
                    <a:pt x="3515951" y="3456772"/>
                  </a:moveTo>
                  <a:lnTo>
                    <a:pt x="3515951" y="3218366"/>
                  </a:lnTo>
                </a:path>
                <a:path w="3635375" h="3456940">
                  <a:moveTo>
                    <a:pt x="3098812" y="3218366"/>
                  </a:moveTo>
                  <a:lnTo>
                    <a:pt x="2860468" y="3218366"/>
                  </a:lnTo>
                </a:path>
                <a:path w="3635375" h="3456940">
                  <a:moveTo>
                    <a:pt x="2979640" y="3337565"/>
                  </a:moveTo>
                  <a:lnTo>
                    <a:pt x="2979640" y="3099168"/>
                  </a:lnTo>
                </a:path>
                <a:path w="3635375" h="3456940">
                  <a:moveTo>
                    <a:pt x="2979640" y="2622373"/>
                  </a:moveTo>
                  <a:lnTo>
                    <a:pt x="2741297" y="2622373"/>
                  </a:lnTo>
                </a:path>
                <a:path w="3635375" h="3456940">
                  <a:moveTo>
                    <a:pt x="2860468" y="2741571"/>
                  </a:moveTo>
                  <a:lnTo>
                    <a:pt x="2860468" y="2503174"/>
                  </a:lnTo>
                </a:path>
              </a:pathLst>
            </a:custGeom>
            <a:ln w="16859">
              <a:solidFill>
                <a:srgbClr val="800000"/>
              </a:solidFill>
            </a:ln>
          </p:spPr>
          <p:txBody>
            <a:bodyPr wrap="square" lIns="0" tIns="0" rIns="0" bIns="0" rtlCol="0"/>
            <a:lstStyle/>
            <a:p>
              <a:endParaRPr/>
            </a:p>
          </p:txBody>
        </p:sp>
        <p:sp>
          <p:nvSpPr>
            <p:cNvPr id="8" name="object 8"/>
            <p:cNvSpPr/>
            <p:nvPr/>
          </p:nvSpPr>
          <p:spPr>
            <a:xfrm>
              <a:off x="2230108" y="1988082"/>
              <a:ext cx="3933190" cy="3576320"/>
            </a:xfrm>
            <a:custGeom>
              <a:avLst/>
              <a:gdLst/>
              <a:ahLst/>
              <a:cxnLst/>
              <a:rect l="l" t="t" r="r" b="b"/>
              <a:pathLst>
                <a:path w="3933190" h="3576320">
                  <a:moveTo>
                    <a:pt x="476740" y="1370865"/>
                  </a:moveTo>
                  <a:lnTo>
                    <a:pt x="238366" y="1370865"/>
                  </a:lnTo>
                </a:path>
                <a:path w="3933190" h="3576320">
                  <a:moveTo>
                    <a:pt x="2681695" y="2711852"/>
                  </a:moveTo>
                  <a:lnTo>
                    <a:pt x="2443274" y="2711852"/>
                  </a:lnTo>
                </a:path>
                <a:path w="3933190" h="3576320">
                  <a:moveTo>
                    <a:pt x="3754318" y="2205257"/>
                  </a:moveTo>
                  <a:lnTo>
                    <a:pt x="3515974" y="2205257"/>
                  </a:lnTo>
                </a:path>
                <a:path w="3933190" h="3576320">
                  <a:moveTo>
                    <a:pt x="2115533" y="3456844"/>
                  </a:moveTo>
                  <a:lnTo>
                    <a:pt x="1877190" y="3456844"/>
                  </a:lnTo>
                </a:path>
                <a:path w="3933190" h="3576320">
                  <a:moveTo>
                    <a:pt x="2147807" y="2041318"/>
                  </a:moveTo>
                  <a:lnTo>
                    <a:pt x="1909464" y="2041318"/>
                  </a:lnTo>
                </a:path>
                <a:path w="3933190" h="3576320">
                  <a:moveTo>
                    <a:pt x="2979663" y="774871"/>
                  </a:moveTo>
                  <a:lnTo>
                    <a:pt x="2741242" y="774871"/>
                  </a:lnTo>
                </a:path>
                <a:path w="3933190" h="3576320">
                  <a:moveTo>
                    <a:pt x="1013059" y="1966859"/>
                  </a:moveTo>
                  <a:lnTo>
                    <a:pt x="774716" y="1966859"/>
                  </a:lnTo>
                </a:path>
                <a:path w="3933190" h="3576320">
                  <a:moveTo>
                    <a:pt x="2502899" y="119278"/>
                  </a:moveTo>
                  <a:lnTo>
                    <a:pt x="2264556" y="119278"/>
                  </a:lnTo>
                </a:path>
                <a:path w="3933190" h="3576320">
                  <a:moveTo>
                    <a:pt x="238366" y="2443654"/>
                  </a:moveTo>
                  <a:lnTo>
                    <a:pt x="0" y="2443654"/>
                  </a:lnTo>
                </a:path>
                <a:path w="3933190" h="3576320">
                  <a:moveTo>
                    <a:pt x="536295" y="0"/>
                  </a:moveTo>
                  <a:lnTo>
                    <a:pt x="297960" y="0"/>
                  </a:lnTo>
                </a:path>
                <a:path w="3933190" h="3576320">
                  <a:moveTo>
                    <a:pt x="3456350" y="1639063"/>
                  </a:moveTo>
                  <a:lnTo>
                    <a:pt x="3218007" y="1639063"/>
                  </a:lnTo>
                </a:path>
                <a:path w="3933190" h="3576320">
                  <a:moveTo>
                    <a:pt x="2532672" y="1370865"/>
                  </a:moveTo>
                  <a:lnTo>
                    <a:pt x="2294329" y="1370865"/>
                  </a:lnTo>
                </a:path>
                <a:path w="3933190" h="3576320">
                  <a:moveTo>
                    <a:pt x="1549370" y="2562853"/>
                  </a:moveTo>
                  <a:lnTo>
                    <a:pt x="1311027" y="2562853"/>
                  </a:lnTo>
                </a:path>
                <a:path w="3933190" h="3576320">
                  <a:moveTo>
                    <a:pt x="268163" y="2801251"/>
                  </a:moveTo>
                  <a:lnTo>
                    <a:pt x="29796" y="2801251"/>
                  </a:lnTo>
                </a:path>
                <a:path w="3933190" h="3576320">
                  <a:moveTo>
                    <a:pt x="3694771" y="178878"/>
                  </a:moveTo>
                  <a:lnTo>
                    <a:pt x="3456350" y="178878"/>
                  </a:lnTo>
                </a:path>
                <a:path w="3933190" h="3576320">
                  <a:moveTo>
                    <a:pt x="1549370" y="1668862"/>
                  </a:moveTo>
                  <a:lnTo>
                    <a:pt x="1311027" y="1668862"/>
                  </a:lnTo>
                </a:path>
                <a:path w="3933190" h="3576320">
                  <a:moveTo>
                    <a:pt x="1906963" y="2980049"/>
                  </a:moveTo>
                  <a:lnTo>
                    <a:pt x="1668620" y="2980049"/>
                  </a:lnTo>
                </a:path>
                <a:path w="3933190" h="3576320">
                  <a:moveTo>
                    <a:pt x="1460050" y="3576051"/>
                  </a:moveTo>
                  <a:lnTo>
                    <a:pt x="1221629" y="3576051"/>
                  </a:lnTo>
                </a:path>
                <a:path w="3933190" h="3576320">
                  <a:moveTo>
                    <a:pt x="3933114" y="2622452"/>
                  </a:moveTo>
                  <a:lnTo>
                    <a:pt x="3694771" y="2622452"/>
                  </a:lnTo>
                </a:path>
              </a:pathLst>
            </a:custGeom>
            <a:ln w="24352">
              <a:solidFill>
                <a:srgbClr val="000080"/>
              </a:solidFill>
            </a:ln>
          </p:spPr>
          <p:txBody>
            <a:bodyPr wrap="square" lIns="0" tIns="0" rIns="0" bIns="0" rtlCol="0"/>
            <a:lstStyle/>
            <a:p>
              <a:endParaRPr/>
            </a:p>
          </p:txBody>
        </p:sp>
        <p:sp>
          <p:nvSpPr>
            <p:cNvPr id="9" name="object 9"/>
            <p:cNvSpPr/>
            <p:nvPr/>
          </p:nvSpPr>
          <p:spPr>
            <a:xfrm>
              <a:off x="2894874" y="1782600"/>
              <a:ext cx="1250950" cy="1250950"/>
            </a:xfrm>
            <a:custGeom>
              <a:avLst/>
              <a:gdLst/>
              <a:ahLst/>
              <a:cxnLst/>
              <a:rect l="l" t="t" r="r" b="b"/>
              <a:pathLst>
                <a:path w="1250950" h="1250950">
                  <a:moveTo>
                    <a:pt x="0" y="625314"/>
                  </a:moveTo>
                  <a:lnTo>
                    <a:pt x="1881" y="576443"/>
                  </a:lnTo>
                  <a:lnTo>
                    <a:pt x="7431" y="528602"/>
                  </a:lnTo>
                  <a:lnTo>
                    <a:pt x="16512" y="481928"/>
                  </a:lnTo>
                  <a:lnTo>
                    <a:pt x="28984" y="436562"/>
                  </a:lnTo>
                  <a:lnTo>
                    <a:pt x="44709" y="392642"/>
                  </a:lnTo>
                  <a:lnTo>
                    <a:pt x="63547" y="350307"/>
                  </a:lnTo>
                  <a:lnTo>
                    <a:pt x="85360" y="309696"/>
                  </a:lnTo>
                  <a:lnTo>
                    <a:pt x="110009" y="270948"/>
                  </a:lnTo>
                  <a:lnTo>
                    <a:pt x="137354" y="234203"/>
                  </a:lnTo>
                  <a:lnTo>
                    <a:pt x="167256" y="199598"/>
                  </a:lnTo>
                  <a:lnTo>
                    <a:pt x="199577" y="167273"/>
                  </a:lnTo>
                  <a:lnTo>
                    <a:pt x="234178" y="137367"/>
                  </a:lnTo>
                  <a:lnTo>
                    <a:pt x="270920" y="110019"/>
                  </a:lnTo>
                  <a:lnTo>
                    <a:pt x="309663" y="85368"/>
                  </a:lnTo>
                  <a:lnTo>
                    <a:pt x="350269" y="63553"/>
                  </a:lnTo>
                  <a:lnTo>
                    <a:pt x="392599" y="44713"/>
                  </a:lnTo>
                  <a:lnTo>
                    <a:pt x="436513" y="28987"/>
                  </a:lnTo>
                  <a:lnTo>
                    <a:pt x="481874" y="16513"/>
                  </a:lnTo>
                  <a:lnTo>
                    <a:pt x="528541" y="7432"/>
                  </a:lnTo>
                  <a:lnTo>
                    <a:pt x="576376" y="1881"/>
                  </a:lnTo>
                  <a:lnTo>
                    <a:pt x="625240" y="0"/>
                  </a:lnTo>
                  <a:lnTo>
                    <a:pt x="674104" y="1881"/>
                  </a:lnTo>
                  <a:lnTo>
                    <a:pt x="721939" y="7432"/>
                  </a:lnTo>
                  <a:lnTo>
                    <a:pt x="768606" y="16513"/>
                  </a:lnTo>
                  <a:lnTo>
                    <a:pt x="813966" y="28987"/>
                  </a:lnTo>
                  <a:lnTo>
                    <a:pt x="857881" y="44713"/>
                  </a:lnTo>
                  <a:lnTo>
                    <a:pt x="900211" y="63553"/>
                  </a:lnTo>
                  <a:lnTo>
                    <a:pt x="940817" y="85368"/>
                  </a:lnTo>
                  <a:lnTo>
                    <a:pt x="979560" y="110019"/>
                  </a:lnTo>
                  <a:lnTo>
                    <a:pt x="1016301" y="137367"/>
                  </a:lnTo>
                  <a:lnTo>
                    <a:pt x="1050902" y="167273"/>
                  </a:lnTo>
                  <a:lnTo>
                    <a:pt x="1083224" y="199598"/>
                  </a:lnTo>
                  <a:lnTo>
                    <a:pt x="1113126" y="234203"/>
                  </a:lnTo>
                  <a:lnTo>
                    <a:pt x="1140471" y="270948"/>
                  </a:lnTo>
                  <a:lnTo>
                    <a:pt x="1165120" y="309696"/>
                  </a:lnTo>
                  <a:lnTo>
                    <a:pt x="1186932" y="350307"/>
                  </a:lnTo>
                  <a:lnTo>
                    <a:pt x="1205771" y="392642"/>
                  </a:lnTo>
                  <a:lnTo>
                    <a:pt x="1221496" y="436562"/>
                  </a:lnTo>
                  <a:lnTo>
                    <a:pt x="1233968" y="481928"/>
                  </a:lnTo>
                  <a:lnTo>
                    <a:pt x="1243049" y="528602"/>
                  </a:lnTo>
                  <a:lnTo>
                    <a:pt x="1248599" y="576443"/>
                  </a:lnTo>
                  <a:lnTo>
                    <a:pt x="1250480" y="625314"/>
                  </a:lnTo>
                  <a:lnTo>
                    <a:pt x="1248599" y="674184"/>
                  </a:lnTo>
                  <a:lnTo>
                    <a:pt x="1243049" y="722026"/>
                  </a:lnTo>
                  <a:lnTo>
                    <a:pt x="1233968" y="768699"/>
                  </a:lnTo>
                  <a:lnTo>
                    <a:pt x="1221496" y="814065"/>
                  </a:lnTo>
                  <a:lnTo>
                    <a:pt x="1205771" y="857985"/>
                  </a:lnTo>
                  <a:lnTo>
                    <a:pt x="1186932" y="900320"/>
                  </a:lnTo>
                  <a:lnTo>
                    <a:pt x="1165120" y="940931"/>
                  </a:lnTo>
                  <a:lnTo>
                    <a:pt x="1140471" y="979679"/>
                  </a:lnTo>
                  <a:lnTo>
                    <a:pt x="1113126" y="1016425"/>
                  </a:lnTo>
                  <a:lnTo>
                    <a:pt x="1083224" y="1051030"/>
                  </a:lnTo>
                  <a:lnTo>
                    <a:pt x="1050902" y="1083354"/>
                  </a:lnTo>
                  <a:lnTo>
                    <a:pt x="1016301" y="1113260"/>
                  </a:lnTo>
                  <a:lnTo>
                    <a:pt x="979560" y="1140608"/>
                  </a:lnTo>
                  <a:lnTo>
                    <a:pt x="940817" y="1165259"/>
                  </a:lnTo>
                  <a:lnTo>
                    <a:pt x="900211" y="1187074"/>
                  </a:lnTo>
                  <a:lnTo>
                    <a:pt x="857881" y="1205914"/>
                  </a:lnTo>
                  <a:lnTo>
                    <a:pt x="813966" y="1221641"/>
                  </a:lnTo>
                  <a:lnTo>
                    <a:pt x="768606" y="1234114"/>
                  </a:lnTo>
                  <a:lnTo>
                    <a:pt x="721939" y="1243196"/>
                  </a:lnTo>
                  <a:lnTo>
                    <a:pt x="674104" y="1248747"/>
                  </a:lnTo>
                  <a:lnTo>
                    <a:pt x="625240" y="1250628"/>
                  </a:lnTo>
                  <a:lnTo>
                    <a:pt x="576376" y="1248747"/>
                  </a:lnTo>
                  <a:lnTo>
                    <a:pt x="528541" y="1243196"/>
                  </a:lnTo>
                  <a:lnTo>
                    <a:pt x="481874" y="1234114"/>
                  </a:lnTo>
                  <a:lnTo>
                    <a:pt x="436513" y="1221641"/>
                  </a:lnTo>
                  <a:lnTo>
                    <a:pt x="392599" y="1205914"/>
                  </a:lnTo>
                  <a:lnTo>
                    <a:pt x="350269" y="1187074"/>
                  </a:lnTo>
                  <a:lnTo>
                    <a:pt x="309663" y="1165259"/>
                  </a:lnTo>
                  <a:lnTo>
                    <a:pt x="270920" y="1140608"/>
                  </a:lnTo>
                  <a:lnTo>
                    <a:pt x="234178" y="1113260"/>
                  </a:lnTo>
                  <a:lnTo>
                    <a:pt x="199577" y="1083354"/>
                  </a:lnTo>
                  <a:lnTo>
                    <a:pt x="167256" y="1051030"/>
                  </a:lnTo>
                  <a:lnTo>
                    <a:pt x="137354" y="1016425"/>
                  </a:lnTo>
                  <a:lnTo>
                    <a:pt x="110009" y="979679"/>
                  </a:lnTo>
                  <a:lnTo>
                    <a:pt x="85360" y="940931"/>
                  </a:lnTo>
                  <a:lnTo>
                    <a:pt x="63547" y="900320"/>
                  </a:lnTo>
                  <a:lnTo>
                    <a:pt x="44709" y="857985"/>
                  </a:lnTo>
                  <a:lnTo>
                    <a:pt x="28984" y="814065"/>
                  </a:lnTo>
                  <a:lnTo>
                    <a:pt x="16512" y="768699"/>
                  </a:lnTo>
                  <a:lnTo>
                    <a:pt x="7431" y="722026"/>
                  </a:lnTo>
                  <a:lnTo>
                    <a:pt x="1881" y="674184"/>
                  </a:lnTo>
                  <a:lnTo>
                    <a:pt x="0" y="625314"/>
                  </a:lnTo>
                </a:path>
              </a:pathLst>
            </a:custGeom>
            <a:ln w="31845">
              <a:solidFill>
                <a:srgbClr val="FF0000"/>
              </a:solidFill>
              <a:prstDash val="dash"/>
            </a:ln>
          </p:spPr>
          <p:txBody>
            <a:bodyPr wrap="square" lIns="0" tIns="0" rIns="0" bIns="0" rtlCol="0"/>
            <a:lstStyle/>
            <a:p>
              <a:endParaRPr/>
            </a:p>
          </p:txBody>
        </p:sp>
        <p:pic>
          <p:nvPicPr>
            <p:cNvPr id="10" name="object 10"/>
            <p:cNvPicPr/>
            <p:nvPr/>
          </p:nvPicPr>
          <p:blipFill>
            <a:blip r:embed="rId2" cstate="print"/>
            <a:stretch>
              <a:fillRect/>
            </a:stretch>
          </p:blipFill>
          <p:spPr>
            <a:xfrm>
              <a:off x="3443769" y="2313148"/>
              <a:ext cx="189497" cy="189532"/>
            </a:xfrm>
            <a:prstGeom prst="rect">
              <a:avLst/>
            </a:prstGeom>
          </p:spPr>
        </p:pic>
        <p:sp>
          <p:nvSpPr>
            <p:cNvPr id="11" name="object 11"/>
            <p:cNvSpPr/>
            <p:nvPr/>
          </p:nvSpPr>
          <p:spPr>
            <a:xfrm>
              <a:off x="3490185" y="1432593"/>
              <a:ext cx="187960" cy="883919"/>
            </a:xfrm>
            <a:custGeom>
              <a:avLst/>
              <a:gdLst/>
              <a:ahLst/>
              <a:cxnLst/>
              <a:rect l="l" t="t" r="r" b="b"/>
              <a:pathLst>
                <a:path w="187960" h="883919">
                  <a:moveTo>
                    <a:pt x="149804" y="0"/>
                  </a:moveTo>
                  <a:lnTo>
                    <a:pt x="36962" y="824724"/>
                  </a:lnTo>
                  <a:lnTo>
                    <a:pt x="0" y="819691"/>
                  </a:lnTo>
                  <a:lnTo>
                    <a:pt x="48293" y="883365"/>
                  </a:lnTo>
                  <a:lnTo>
                    <a:pt x="111982" y="835030"/>
                  </a:lnTo>
                  <a:lnTo>
                    <a:pt x="75019" y="829917"/>
                  </a:lnTo>
                  <a:lnTo>
                    <a:pt x="187939" y="5192"/>
                  </a:lnTo>
                  <a:lnTo>
                    <a:pt x="149804" y="0"/>
                  </a:lnTo>
                  <a:close/>
                </a:path>
              </a:pathLst>
            </a:custGeom>
            <a:solidFill>
              <a:srgbClr val="000000"/>
            </a:solidFill>
          </p:spPr>
          <p:txBody>
            <a:bodyPr wrap="square" lIns="0" tIns="0" rIns="0" bIns="0" rtlCol="0"/>
            <a:lstStyle/>
            <a:p>
              <a:endParaRPr/>
            </a:p>
          </p:txBody>
        </p:sp>
        <p:sp>
          <p:nvSpPr>
            <p:cNvPr id="12" name="object 12"/>
            <p:cNvSpPr/>
            <p:nvPr/>
          </p:nvSpPr>
          <p:spPr>
            <a:xfrm>
              <a:off x="3490185" y="1432593"/>
              <a:ext cx="187960" cy="883919"/>
            </a:xfrm>
            <a:custGeom>
              <a:avLst/>
              <a:gdLst/>
              <a:ahLst/>
              <a:cxnLst/>
              <a:rect l="l" t="t" r="r" b="b"/>
              <a:pathLst>
                <a:path w="187960" h="883919">
                  <a:moveTo>
                    <a:pt x="48293" y="883365"/>
                  </a:moveTo>
                  <a:lnTo>
                    <a:pt x="111982" y="835030"/>
                  </a:lnTo>
                  <a:lnTo>
                    <a:pt x="75019" y="829917"/>
                  </a:lnTo>
                  <a:lnTo>
                    <a:pt x="187939" y="5192"/>
                  </a:lnTo>
                  <a:lnTo>
                    <a:pt x="149804" y="0"/>
                  </a:lnTo>
                  <a:lnTo>
                    <a:pt x="36962" y="824724"/>
                  </a:lnTo>
                  <a:lnTo>
                    <a:pt x="0" y="819691"/>
                  </a:lnTo>
                  <a:lnTo>
                    <a:pt x="48293" y="883365"/>
                  </a:lnTo>
                  <a:close/>
                </a:path>
              </a:pathLst>
            </a:custGeom>
            <a:ln w="3175">
              <a:solidFill>
                <a:srgbClr val="000000"/>
              </a:solidFill>
            </a:ln>
          </p:spPr>
          <p:txBody>
            <a:bodyPr wrap="square" lIns="0" tIns="0" rIns="0" bIns="0" rtlCol="0"/>
            <a:lstStyle/>
            <a:p>
              <a:endParaRPr/>
            </a:p>
          </p:txBody>
        </p:sp>
      </p:grpSp>
      <p:sp>
        <p:nvSpPr>
          <p:cNvPr id="13" name="object 13"/>
          <p:cNvSpPr txBox="1"/>
          <p:nvPr/>
        </p:nvSpPr>
        <p:spPr>
          <a:xfrm>
            <a:off x="3383554" y="1153844"/>
            <a:ext cx="1487170" cy="248285"/>
          </a:xfrm>
          <a:prstGeom prst="rect">
            <a:avLst/>
          </a:prstGeom>
        </p:spPr>
        <p:txBody>
          <a:bodyPr vert="horz" wrap="square" lIns="0" tIns="13335" rIns="0" bIns="0" rtlCol="0">
            <a:spAutoFit/>
          </a:bodyPr>
          <a:lstStyle/>
          <a:p>
            <a:pPr marL="12700">
              <a:lnSpc>
                <a:spcPct val="100000"/>
              </a:lnSpc>
              <a:spcBef>
                <a:spcPts val="105"/>
              </a:spcBef>
            </a:pPr>
            <a:r>
              <a:rPr sz="1450" b="1" spc="5" dirty="0">
                <a:latin typeface="Arial"/>
                <a:cs typeface="Arial"/>
              </a:rPr>
              <a:t>Unknown</a:t>
            </a:r>
            <a:r>
              <a:rPr sz="1450" b="1" spc="-60" dirty="0">
                <a:latin typeface="Arial"/>
                <a:cs typeface="Arial"/>
              </a:rPr>
              <a:t> </a:t>
            </a:r>
            <a:r>
              <a:rPr sz="1450" b="1" dirty="0">
                <a:latin typeface="Arial"/>
                <a:cs typeface="Arial"/>
              </a:rPr>
              <a:t>record</a:t>
            </a:r>
            <a:endParaRPr sz="145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7276" y="461594"/>
            <a:ext cx="7000240" cy="697230"/>
          </a:xfrm>
          <a:prstGeom prst="rect">
            <a:avLst/>
          </a:prstGeom>
        </p:spPr>
        <p:txBody>
          <a:bodyPr vert="horz" wrap="square" lIns="0" tIns="13335" rIns="0" bIns="0" rtlCol="0">
            <a:spAutoFit/>
          </a:bodyPr>
          <a:lstStyle/>
          <a:p>
            <a:pPr marL="12700">
              <a:lnSpc>
                <a:spcPct val="100000"/>
              </a:lnSpc>
              <a:spcBef>
                <a:spcPts val="105"/>
              </a:spcBef>
            </a:pPr>
            <a:r>
              <a:rPr spc="-5" dirty="0"/>
              <a:t>Definition</a:t>
            </a:r>
            <a:r>
              <a:rPr spc="-20" dirty="0"/>
              <a:t> </a:t>
            </a:r>
            <a:r>
              <a:rPr dirty="0"/>
              <a:t>of</a:t>
            </a:r>
            <a:r>
              <a:rPr spc="-20" dirty="0"/>
              <a:t> </a:t>
            </a:r>
            <a:r>
              <a:rPr spc="-15" dirty="0"/>
              <a:t>Nearest</a:t>
            </a:r>
            <a:r>
              <a:rPr spc="-35" dirty="0"/>
              <a:t> </a:t>
            </a:r>
            <a:r>
              <a:rPr dirty="0"/>
              <a:t>Neighbor</a:t>
            </a:r>
          </a:p>
        </p:txBody>
      </p:sp>
      <p:sp>
        <p:nvSpPr>
          <p:cNvPr id="3" name="object 3"/>
          <p:cNvSpPr/>
          <p:nvPr/>
        </p:nvSpPr>
        <p:spPr>
          <a:xfrm>
            <a:off x="3139533" y="2969669"/>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grpSp>
        <p:nvGrpSpPr>
          <p:cNvPr id="4" name="object 4"/>
          <p:cNvGrpSpPr/>
          <p:nvPr/>
        </p:nvGrpSpPr>
        <p:grpSpPr>
          <a:xfrm>
            <a:off x="2962938" y="2742461"/>
            <a:ext cx="751840" cy="754380"/>
            <a:chOff x="2962938" y="2742461"/>
            <a:chExt cx="751840" cy="754380"/>
          </a:xfrm>
        </p:grpSpPr>
        <p:sp>
          <p:nvSpPr>
            <p:cNvPr id="5" name="object 5"/>
            <p:cNvSpPr/>
            <p:nvPr/>
          </p:nvSpPr>
          <p:spPr>
            <a:xfrm>
              <a:off x="2983893" y="2763416"/>
              <a:ext cx="709930" cy="712470"/>
            </a:xfrm>
            <a:custGeom>
              <a:avLst/>
              <a:gdLst/>
              <a:ahLst/>
              <a:cxnLst/>
              <a:rect l="l" t="t" r="r" b="b"/>
              <a:pathLst>
                <a:path w="709929" h="712470">
                  <a:moveTo>
                    <a:pt x="0" y="356014"/>
                  </a:moveTo>
                  <a:lnTo>
                    <a:pt x="2441" y="314232"/>
                  </a:lnTo>
                  <a:lnTo>
                    <a:pt x="9795" y="273778"/>
                  </a:lnTo>
                </a:path>
                <a:path w="709929" h="712470">
                  <a:moveTo>
                    <a:pt x="37977" y="195118"/>
                  </a:moveTo>
                  <a:lnTo>
                    <a:pt x="58805" y="159568"/>
                  </a:lnTo>
                  <a:lnTo>
                    <a:pt x="83310" y="126367"/>
                  </a:lnTo>
                  <a:lnTo>
                    <a:pt x="84535" y="125141"/>
                  </a:lnTo>
                </a:path>
                <a:path w="709929" h="712470">
                  <a:moveTo>
                    <a:pt x="145833" y="68751"/>
                  </a:moveTo>
                  <a:lnTo>
                    <a:pt x="177601" y="46583"/>
                  </a:lnTo>
                  <a:lnTo>
                    <a:pt x="215599" y="28195"/>
                  </a:lnTo>
                  <a:lnTo>
                    <a:pt x="218050" y="26969"/>
                  </a:lnTo>
                </a:path>
                <a:path w="709929" h="712470">
                  <a:moveTo>
                    <a:pt x="297724" y="4903"/>
                  </a:moveTo>
                  <a:lnTo>
                    <a:pt x="335722" y="0"/>
                  </a:lnTo>
                  <a:lnTo>
                    <a:pt x="377398" y="0"/>
                  </a:lnTo>
                  <a:lnTo>
                    <a:pt x="381075" y="0"/>
                  </a:lnTo>
                </a:path>
                <a:path w="709929" h="712470">
                  <a:moveTo>
                    <a:pt x="463098" y="15936"/>
                  </a:moveTo>
                  <a:lnTo>
                    <a:pt x="497419" y="28195"/>
                  </a:lnTo>
                  <a:lnTo>
                    <a:pt x="534192" y="46583"/>
                  </a:lnTo>
                  <a:lnTo>
                    <a:pt x="539095" y="50260"/>
                  </a:lnTo>
                </a:path>
                <a:path w="709929" h="712470">
                  <a:moveTo>
                    <a:pt x="605285" y="101849"/>
                  </a:moveTo>
                  <a:lnTo>
                    <a:pt x="628472" y="126367"/>
                  </a:lnTo>
                  <a:lnTo>
                    <a:pt x="652987" y="159568"/>
                  </a:lnTo>
                  <a:lnTo>
                    <a:pt x="656665" y="166923"/>
                  </a:lnTo>
                </a:path>
                <a:path w="709929" h="712470">
                  <a:moveTo>
                    <a:pt x="693437" y="241804"/>
                  </a:moveTo>
                  <a:lnTo>
                    <a:pt x="702017" y="273778"/>
                  </a:lnTo>
                  <a:lnTo>
                    <a:pt x="709372" y="314232"/>
                  </a:lnTo>
                  <a:lnTo>
                    <a:pt x="709372" y="324039"/>
                  </a:lnTo>
                </a:path>
                <a:path w="709929" h="712470">
                  <a:moveTo>
                    <a:pt x="708146" y="407603"/>
                  </a:moveTo>
                  <a:lnTo>
                    <a:pt x="702017" y="438250"/>
                  </a:lnTo>
                  <a:lnTo>
                    <a:pt x="690986" y="478806"/>
                  </a:lnTo>
                  <a:lnTo>
                    <a:pt x="687308" y="488613"/>
                  </a:lnTo>
                </a:path>
                <a:path w="709929" h="712470">
                  <a:moveTo>
                    <a:pt x="646859" y="561246"/>
                  </a:moveTo>
                  <a:lnTo>
                    <a:pt x="628472" y="585866"/>
                  </a:lnTo>
                  <a:lnTo>
                    <a:pt x="600382" y="616513"/>
                  </a:lnTo>
                  <a:lnTo>
                    <a:pt x="591802" y="623868"/>
                  </a:lnTo>
                </a:path>
                <a:path w="709929" h="712470">
                  <a:moveTo>
                    <a:pt x="523160" y="670554"/>
                  </a:moveTo>
                  <a:lnTo>
                    <a:pt x="497419" y="684038"/>
                  </a:lnTo>
                  <a:lnTo>
                    <a:pt x="458195" y="698749"/>
                  </a:lnTo>
                  <a:lnTo>
                    <a:pt x="445938" y="701201"/>
                  </a:lnTo>
                </a:path>
                <a:path w="709929" h="712470">
                  <a:moveTo>
                    <a:pt x="363915" y="712234"/>
                  </a:moveTo>
                  <a:lnTo>
                    <a:pt x="335722" y="712234"/>
                  </a:lnTo>
                  <a:lnTo>
                    <a:pt x="294047" y="707330"/>
                  </a:lnTo>
                  <a:lnTo>
                    <a:pt x="280564" y="704878"/>
                  </a:lnTo>
                </a:path>
              </a:pathLst>
            </a:custGeom>
            <a:ln w="41658">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994913" y="3244890"/>
              <a:ext cx="211925" cy="217264"/>
            </a:xfrm>
            <a:prstGeom prst="rect">
              <a:avLst/>
            </a:prstGeom>
          </p:spPr>
        </p:pic>
        <p:sp>
          <p:nvSpPr>
            <p:cNvPr id="7" name="object 7"/>
            <p:cNvSpPr/>
            <p:nvPr/>
          </p:nvSpPr>
          <p:spPr>
            <a:xfrm>
              <a:off x="2983893" y="3119430"/>
              <a:ext cx="7620" cy="66675"/>
            </a:xfrm>
            <a:custGeom>
              <a:avLst/>
              <a:gdLst/>
              <a:ahLst/>
              <a:cxnLst/>
              <a:rect l="l" t="t" r="r" b="b"/>
              <a:pathLst>
                <a:path w="7619" h="66675">
                  <a:moveTo>
                    <a:pt x="7344" y="66299"/>
                  </a:moveTo>
                  <a:lnTo>
                    <a:pt x="2441" y="41679"/>
                  </a:lnTo>
                  <a:lnTo>
                    <a:pt x="0" y="0"/>
                  </a:lnTo>
                </a:path>
              </a:pathLst>
            </a:custGeom>
            <a:ln w="41656">
              <a:solidFill>
                <a:srgbClr val="FF0000"/>
              </a:solidFill>
            </a:ln>
          </p:spPr>
          <p:txBody>
            <a:bodyPr wrap="square" lIns="0" tIns="0" rIns="0" bIns="0" rtlCol="0"/>
            <a:lstStyle/>
            <a:p>
              <a:endParaRPr/>
            </a:p>
          </p:txBody>
        </p:sp>
      </p:grpSp>
      <p:sp>
        <p:nvSpPr>
          <p:cNvPr id="8" name="object 8"/>
          <p:cNvSpPr txBox="1"/>
          <p:nvPr/>
        </p:nvSpPr>
        <p:spPr>
          <a:xfrm>
            <a:off x="2075778" y="1623596"/>
            <a:ext cx="2481580" cy="2784475"/>
          </a:xfrm>
          <a:prstGeom prst="rect">
            <a:avLst/>
          </a:prstGeom>
          <a:ln w="3175">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350">
              <a:latin typeface="Times New Roman"/>
              <a:cs typeface="Times New Roman"/>
            </a:endParaRPr>
          </a:p>
          <a:p>
            <a:pPr marL="45085" algn="ctr">
              <a:lnSpc>
                <a:spcPct val="100000"/>
              </a:lnSpc>
            </a:pPr>
            <a:r>
              <a:rPr sz="1100" spc="15" dirty="0">
                <a:latin typeface="Arial MT"/>
                <a:cs typeface="Arial MT"/>
              </a:rPr>
              <a:t>X</a:t>
            </a:r>
            <a:endParaRPr sz="1100">
              <a:latin typeface="Arial MT"/>
              <a:cs typeface="Arial MT"/>
            </a:endParaRPr>
          </a:p>
        </p:txBody>
      </p:sp>
      <p:sp>
        <p:nvSpPr>
          <p:cNvPr id="9" name="object 9"/>
          <p:cNvSpPr/>
          <p:nvPr/>
        </p:nvSpPr>
        <p:spPr>
          <a:xfrm>
            <a:off x="3546278" y="3753106"/>
            <a:ext cx="184150" cy="184785"/>
          </a:xfrm>
          <a:custGeom>
            <a:avLst/>
            <a:gdLst/>
            <a:ahLst/>
            <a:cxnLst/>
            <a:rect l="l" t="t" r="r" b="b"/>
            <a:pathLst>
              <a:path w="184150" h="184785">
                <a:moveTo>
                  <a:pt x="183760" y="92145"/>
                </a:moveTo>
                <a:lnTo>
                  <a:pt x="0" y="92145"/>
                </a:lnTo>
              </a:path>
              <a:path w="184150" h="184785">
                <a:moveTo>
                  <a:pt x="91829" y="184494"/>
                </a:moveTo>
                <a:lnTo>
                  <a:pt x="91829" y="0"/>
                </a:lnTo>
              </a:path>
            </a:pathLst>
          </a:custGeom>
          <a:ln w="41658">
            <a:solidFill>
              <a:srgbClr val="800000"/>
            </a:solidFill>
          </a:ln>
        </p:spPr>
        <p:txBody>
          <a:bodyPr wrap="square" lIns="0" tIns="0" rIns="0" bIns="0" rtlCol="0"/>
          <a:lstStyle/>
          <a:p>
            <a:endParaRPr/>
          </a:p>
        </p:txBody>
      </p:sp>
      <p:sp>
        <p:nvSpPr>
          <p:cNvPr id="10" name="object 10"/>
          <p:cNvSpPr/>
          <p:nvPr/>
        </p:nvSpPr>
        <p:spPr>
          <a:xfrm>
            <a:off x="2903024" y="4121686"/>
            <a:ext cx="184150" cy="184785"/>
          </a:xfrm>
          <a:custGeom>
            <a:avLst/>
            <a:gdLst/>
            <a:ahLst/>
            <a:cxnLst/>
            <a:rect l="l" t="t" r="r" b="b"/>
            <a:pathLst>
              <a:path w="184150" h="184785">
                <a:moveTo>
                  <a:pt x="183801" y="92145"/>
                </a:moveTo>
                <a:lnTo>
                  <a:pt x="0" y="92145"/>
                </a:lnTo>
              </a:path>
              <a:path w="184150" h="184785">
                <a:moveTo>
                  <a:pt x="91890" y="184177"/>
                </a:moveTo>
                <a:lnTo>
                  <a:pt x="91890" y="0"/>
                </a:lnTo>
              </a:path>
            </a:pathLst>
          </a:custGeom>
          <a:ln w="41658">
            <a:solidFill>
              <a:srgbClr val="800000"/>
            </a:solidFill>
          </a:ln>
        </p:spPr>
        <p:txBody>
          <a:bodyPr wrap="square" lIns="0" tIns="0" rIns="0" bIns="0" rtlCol="0"/>
          <a:lstStyle/>
          <a:p>
            <a:endParaRPr/>
          </a:p>
        </p:txBody>
      </p:sp>
      <p:sp>
        <p:nvSpPr>
          <p:cNvPr id="11" name="object 11"/>
          <p:cNvSpPr/>
          <p:nvPr/>
        </p:nvSpPr>
        <p:spPr>
          <a:xfrm>
            <a:off x="3960581" y="4121686"/>
            <a:ext cx="184150" cy="184785"/>
          </a:xfrm>
          <a:custGeom>
            <a:avLst/>
            <a:gdLst/>
            <a:ahLst/>
            <a:cxnLst/>
            <a:rect l="l" t="t" r="r" b="b"/>
            <a:pathLst>
              <a:path w="184150" h="184785">
                <a:moveTo>
                  <a:pt x="183760" y="92145"/>
                </a:moveTo>
                <a:lnTo>
                  <a:pt x="0" y="92145"/>
                </a:lnTo>
              </a:path>
              <a:path w="184150" h="184785">
                <a:moveTo>
                  <a:pt x="91931" y="184177"/>
                </a:moveTo>
                <a:lnTo>
                  <a:pt x="91931" y="0"/>
                </a:lnTo>
              </a:path>
            </a:pathLst>
          </a:custGeom>
          <a:ln w="41658">
            <a:solidFill>
              <a:srgbClr val="800000"/>
            </a:solidFill>
          </a:ln>
        </p:spPr>
        <p:txBody>
          <a:bodyPr wrap="square" lIns="0" tIns="0" rIns="0" bIns="0" rtlCol="0"/>
          <a:lstStyle/>
          <a:p>
            <a:endParaRPr/>
          </a:p>
        </p:txBody>
      </p:sp>
      <p:sp>
        <p:nvSpPr>
          <p:cNvPr id="12" name="object 12"/>
          <p:cNvSpPr/>
          <p:nvPr/>
        </p:nvSpPr>
        <p:spPr>
          <a:xfrm>
            <a:off x="4281626" y="3569020"/>
            <a:ext cx="184150" cy="184150"/>
          </a:xfrm>
          <a:custGeom>
            <a:avLst/>
            <a:gdLst/>
            <a:ahLst/>
            <a:cxnLst/>
            <a:rect l="l" t="t" r="r" b="b"/>
            <a:pathLst>
              <a:path w="184150" h="184150">
                <a:moveTo>
                  <a:pt x="183760" y="92042"/>
                </a:moveTo>
                <a:lnTo>
                  <a:pt x="0" y="92042"/>
                </a:lnTo>
              </a:path>
              <a:path w="184150" h="184150">
                <a:moveTo>
                  <a:pt x="91829" y="184085"/>
                </a:moveTo>
                <a:lnTo>
                  <a:pt x="91829" y="0"/>
                </a:lnTo>
              </a:path>
            </a:pathLst>
          </a:custGeom>
          <a:ln w="41658">
            <a:solidFill>
              <a:srgbClr val="800000"/>
            </a:solidFill>
          </a:ln>
        </p:spPr>
        <p:txBody>
          <a:bodyPr wrap="square" lIns="0" tIns="0" rIns="0" bIns="0" rtlCol="0"/>
          <a:lstStyle/>
          <a:p>
            <a:endParaRPr/>
          </a:p>
        </p:txBody>
      </p:sp>
      <p:sp>
        <p:nvSpPr>
          <p:cNvPr id="13" name="object 13"/>
          <p:cNvSpPr/>
          <p:nvPr/>
        </p:nvSpPr>
        <p:spPr>
          <a:xfrm>
            <a:off x="3592856" y="2601293"/>
            <a:ext cx="184150" cy="184785"/>
          </a:xfrm>
          <a:custGeom>
            <a:avLst/>
            <a:gdLst/>
            <a:ahLst/>
            <a:cxnLst/>
            <a:rect l="l" t="t" r="r" b="b"/>
            <a:pathLst>
              <a:path w="184150" h="184785">
                <a:moveTo>
                  <a:pt x="183760" y="92145"/>
                </a:moveTo>
                <a:lnTo>
                  <a:pt x="0" y="92145"/>
                </a:lnTo>
              </a:path>
              <a:path w="184150" h="184785">
                <a:moveTo>
                  <a:pt x="91829" y="184187"/>
                </a:moveTo>
                <a:lnTo>
                  <a:pt x="91829" y="0"/>
                </a:lnTo>
              </a:path>
            </a:pathLst>
          </a:custGeom>
          <a:ln w="41658">
            <a:solidFill>
              <a:srgbClr val="800000"/>
            </a:solidFill>
          </a:ln>
        </p:spPr>
        <p:txBody>
          <a:bodyPr wrap="square" lIns="0" tIns="0" rIns="0" bIns="0" rtlCol="0"/>
          <a:lstStyle/>
          <a:p>
            <a:endParaRPr/>
          </a:p>
        </p:txBody>
      </p:sp>
      <p:sp>
        <p:nvSpPr>
          <p:cNvPr id="14" name="object 14"/>
          <p:cNvSpPr/>
          <p:nvPr/>
        </p:nvSpPr>
        <p:spPr>
          <a:xfrm>
            <a:off x="4197049" y="1910819"/>
            <a:ext cx="176530" cy="0"/>
          </a:xfrm>
          <a:custGeom>
            <a:avLst/>
            <a:gdLst/>
            <a:ahLst/>
            <a:cxnLst/>
            <a:rect l="l" t="t" r="r" b="b"/>
            <a:pathLst>
              <a:path w="176529">
                <a:moveTo>
                  <a:pt x="176405" y="0"/>
                </a:moveTo>
                <a:lnTo>
                  <a:pt x="0" y="0"/>
                </a:lnTo>
              </a:path>
            </a:pathLst>
          </a:custGeom>
          <a:ln w="41660">
            <a:solidFill>
              <a:srgbClr val="000080"/>
            </a:solidFill>
          </a:ln>
        </p:spPr>
        <p:txBody>
          <a:bodyPr wrap="square" lIns="0" tIns="0" rIns="0" bIns="0" rtlCol="0"/>
          <a:lstStyle/>
          <a:p>
            <a:endParaRPr/>
          </a:p>
        </p:txBody>
      </p:sp>
      <p:sp>
        <p:nvSpPr>
          <p:cNvPr id="15" name="object 15"/>
          <p:cNvSpPr/>
          <p:nvPr/>
        </p:nvSpPr>
        <p:spPr>
          <a:xfrm>
            <a:off x="3002269" y="2140671"/>
            <a:ext cx="176530" cy="0"/>
          </a:xfrm>
          <a:custGeom>
            <a:avLst/>
            <a:gdLst/>
            <a:ahLst/>
            <a:cxnLst/>
            <a:rect l="l" t="t" r="r" b="b"/>
            <a:pathLst>
              <a:path w="176530">
                <a:moveTo>
                  <a:pt x="176385" y="0"/>
                </a:moveTo>
                <a:lnTo>
                  <a:pt x="0" y="0"/>
                </a:lnTo>
              </a:path>
            </a:pathLst>
          </a:custGeom>
          <a:ln w="41660">
            <a:solidFill>
              <a:srgbClr val="000080"/>
            </a:solidFill>
          </a:ln>
        </p:spPr>
        <p:txBody>
          <a:bodyPr wrap="square" lIns="0" tIns="0" rIns="0" bIns="0" rtlCol="0"/>
          <a:lstStyle/>
          <a:p>
            <a:endParaRPr/>
          </a:p>
        </p:txBody>
      </p:sp>
      <p:sp>
        <p:nvSpPr>
          <p:cNvPr id="16" name="object 16"/>
          <p:cNvSpPr/>
          <p:nvPr/>
        </p:nvSpPr>
        <p:spPr>
          <a:xfrm>
            <a:off x="2404123" y="3753106"/>
            <a:ext cx="177800" cy="0"/>
          </a:xfrm>
          <a:custGeom>
            <a:avLst/>
            <a:gdLst/>
            <a:ahLst/>
            <a:cxnLst/>
            <a:rect l="l" t="t" r="r" b="b"/>
            <a:pathLst>
              <a:path w="177800">
                <a:moveTo>
                  <a:pt x="177662" y="0"/>
                </a:moveTo>
                <a:lnTo>
                  <a:pt x="0" y="0"/>
                </a:lnTo>
              </a:path>
            </a:pathLst>
          </a:custGeom>
          <a:ln w="41660">
            <a:solidFill>
              <a:srgbClr val="000080"/>
            </a:solidFill>
          </a:ln>
        </p:spPr>
        <p:txBody>
          <a:bodyPr wrap="square" lIns="0" tIns="0" rIns="0" bIns="0" rtlCol="0"/>
          <a:lstStyle/>
          <a:p>
            <a:endParaRPr/>
          </a:p>
        </p:txBody>
      </p:sp>
      <p:sp>
        <p:nvSpPr>
          <p:cNvPr id="17" name="object 17"/>
          <p:cNvSpPr/>
          <p:nvPr/>
        </p:nvSpPr>
        <p:spPr>
          <a:xfrm>
            <a:off x="2243632" y="2740022"/>
            <a:ext cx="177800" cy="0"/>
          </a:xfrm>
          <a:custGeom>
            <a:avLst/>
            <a:gdLst/>
            <a:ahLst/>
            <a:cxnLst/>
            <a:rect l="l" t="t" r="r" b="b"/>
            <a:pathLst>
              <a:path w="177800">
                <a:moveTo>
                  <a:pt x="177652" y="0"/>
                </a:moveTo>
                <a:lnTo>
                  <a:pt x="0" y="0"/>
                </a:lnTo>
              </a:path>
            </a:pathLst>
          </a:custGeom>
          <a:ln w="41660">
            <a:solidFill>
              <a:srgbClr val="000080"/>
            </a:solidFill>
          </a:ln>
        </p:spPr>
        <p:txBody>
          <a:bodyPr wrap="square" lIns="0" tIns="0" rIns="0" bIns="0" rtlCol="0"/>
          <a:lstStyle/>
          <a:p>
            <a:endParaRPr/>
          </a:p>
        </p:txBody>
      </p:sp>
      <p:sp>
        <p:nvSpPr>
          <p:cNvPr id="18" name="object 18"/>
          <p:cNvSpPr/>
          <p:nvPr/>
        </p:nvSpPr>
        <p:spPr>
          <a:xfrm>
            <a:off x="2335522" y="2187356"/>
            <a:ext cx="177800" cy="0"/>
          </a:xfrm>
          <a:custGeom>
            <a:avLst/>
            <a:gdLst/>
            <a:ahLst/>
            <a:cxnLst/>
            <a:rect l="l" t="t" r="r" b="b"/>
            <a:pathLst>
              <a:path w="177800">
                <a:moveTo>
                  <a:pt x="177652" y="0"/>
                </a:moveTo>
                <a:lnTo>
                  <a:pt x="0" y="0"/>
                </a:lnTo>
              </a:path>
            </a:pathLst>
          </a:custGeom>
          <a:ln w="41660">
            <a:solidFill>
              <a:srgbClr val="000080"/>
            </a:solidFill>
          </a:ln>
        </p:spPr>
        <p:txBody>
          <a:bodyPr wrap="square" lIns="0" tIns="0" rIns="0" bIns="0" rtlCol="0"/>
          <a:lstStyle/>
          <a:p>
            <a:endParaRPr/>
          </a:p>
        </p:txBody>
      </p:sp>
      <p:sp>
        <p:nvSpPr>
          <p:cNvPr id="19" name="object 19"/>
          <p:cNvSpPr/>
          <p:nvPr/>
        </p:nvSpPr>
        <p:spPr>
          <a:xfrm>
            <a:off x="2266911" y="1726733"/>
            <a:ext cx="176530" cy="0"/>
          </a:xfrm>
          <a:custGeom>
            <a:avLst/>
            <a:gdLst/>
            <a:ahLst/>
            <a:cxnLst/>
            <a:rect l="l" t="t" r="r" b="b"/>
            <a:pathLst>
              <a:path w="176530">
                <a:moveTo>
                  <a:pt x="176426" y="0"/>
                </a:moveTo>
                <a:lnTo>
                  <a:pt x="0" y="0"/>
                </a:lnTo>
              </a:path>
            </a:pathLst>
          </a:custGeom>
          <a:ln w="41660">
            <a:solidFill>
              <a:srgbClr val="000080"/>
            </a:solidFill>
          </a:ln>
        </p:spPr>
        <p:txBody>
          <a:bodyPr wrap="square" lIns="0" tIns="0" rIns="0" bIns="0" rtlCol="0"/>
          <a:lstStyle/>
          <a:p>
            <a:endParaRPr/>
          </a:p>
        </p:txBody>
      </p:sp>
      <p:sp>
        <p:nvSpPr>
          <p:cNvPr id="20" name="object 20"/>
          <p:cNvSpPr/>
          <p:nvPr/>
        </p:nvSpPr>
        <p:spPr>
          <a:xfrm>
            <a:off x="4281626" y="2371442"/>
            <a:ext cx="184150" cy="184785"/>
          </a:xfrm>
          <a:custGeom>
            <a:avLst/>
            <a:gdLst/>
            <a:ahLst/>
            <a:cxnLst/>
            <a:rect l="l" t="t" r="r" b="b"/>
            <a:pathLst>
              <a:path w="184150" h="184785">
                <a:moveTo>
                  <a:pt x="183760" y="92145"/>
                </a:moveTo>
                <a:lnTo>
                  <a:pt x="0" y="92145"/>
                </a:lnTo>
              </a:path>
              <a:path w="184150" h="184785">
                <a:moveTo>
                  <a:pt x="91829" y="184187"/>
                </a:moveTo>
                <a:lnTo>
                  <a:pt x="91829" y="0"/>
                </a:lnTo>
              </a:path>
            </a:pathLst>
          </a:custGeom>
          <a:ln w="41658">
            <a:solidFill>
              <a:srgbClr val="800000"/>
            </a:solidFill>
          </a:ln>
        </p:spPr>
        <p:txBody>
          <a:bodyPr wrap="square" lIns="0" tIns="0" rIns="0" bIns="0" rtlCol="0"/>
          <a:lstStyle/>
          <a:p>
            <a:endParaRPr/>
          </a:p>
        </p:txBody>
      </p:sp>
      <p:sp>
        <p:nvSpPr>
          <p:cNvPr id="21" name="object 21"/>
          <p:cNvSpPr/>
          <p:nvPr/>
        </p:nvSpPr>
        <p:spPr>
          <a:xfrm>
            <a:off x="3690814" y="2187356"/>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22" name="object 22"/>
          <p:cNvSpPr/>
          <p:nvPr/>
        </p:nvSpPr>
        <p:spPr>
          <a:xfrm>
            <a:off x="3438411" y="1818776"/>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23" name="object 23"/>
          <p:cNvSpPr/>
          <p:nvPr/>
        </p:nvSpPr>
        <p:spPr>
          <a:xfrm>
            <a:off x="5804722" y="2959760"/>
            <a:ext cx="177800" cy="0"/>
          </a:xfrm>
          <a:custGeom>
            <a:avLst/>
            <a:gdLst/>
            <a:ahLst/>
            <a:cxnLst/>
            <a:rect l="l" t="t" r="r" b="b"/>
            <a:pathLst>
              <a:path w="177800">
                <a:moveTo>
                  <a:pt x="177733" y="0"/>
                </a:moveTo>
                <a:lnTo>
                  <a:pt x="0" y="0"/>
                </a:lnTo>
              </a:path>
            </a:pathLst>
          </a:custGeom>
          <a:ln w="41660">
            <a:solidFill>
              <a:srgbClr val="000080"/>
            </a:solidFill>
          </a:ln>
        </p:spPr>
        <p:txBody>
          <a:bodyPr wrap="square" lIns="0" tIns="0" rIns="0" bIns="0" rtlCol="0"/>
          <a:lstStyle/>
          <a:p>
            <a:endParaRPr/>
          </a:p>
        </p:txBody>
      </p:sp>
      <p:sp>
        <p:nvSpPr>
          <p:cNvPr id="24" name="object 24"/>
          <p:cNvSpPr/>
          <p:nvPr/>
        </p:nvSpPr>
        <p:spPr>
          <a:xfrm>
            <a:off x="5342819" y="2440193"/>
            <a:ext cx="1332230" cy="1335405"/>
          </a:xfrm>
          <a:custGeom>
            <a:avLst/>
            <a:gdLst/>
            <a:ahLst/>
            <a:cxnLst/>
            <a:rect l="l" t="t" r="r" b="b"/>
            <a:pathLst>
              <a:path w="1332229" h="1335404">
                <a:moveTo>
                  <a:pt x="0" y="668204"/>
                </a:moveTo>
                <a:lnTo>
                  <a:pt x="2451" y="611712"/>
                </a:lnTo>
                <a:lnTo>
                  <a:pt x="4903" y="584640"/>
                </a:lnTo>
              </a:path>
              <a:path w="1332229" h="1335404">
                <a:moveTo>
                  <a:pt x="20837" y="502404"/>
                </a:moveTo>
                <a:lnTo>
                  <a:pt x="20837" y="499953"/>
                </a:lnTo>
                <a:lnTo>
                  <a:pt x="37998" y="445912"/>
                </a:lnTo>
                <a:lnTo>
                  <a:pt x="46578" y="423846"/>
                </a:lnTo>
              </a:path>
              <a:path w="1332229" h="1335404">
                <a:moveTo>
                  <a:pt x="82125" y="347740"/>
                </a:moveTo>
                <a:lnTo>
                  <a:pt x="84576" y="342836"/>
                </a:lnTo>
                <a:lnTo>
                  <a:pt x="113994" y="293699"/>
                </a:lnTo>
                <a:lnTo>
                  <a:pt x="126252" y="276537"/>
                </a:lnTo>
              </a:path>
              <a:path w="1332229" h="1335404">
                <a:moveTo>
                  <a:pt x="178959" y="212689"/>
                </a:moveTo>
                <a:lnTo>
                  <a:pt x="185088" y="205334"/>
                </a:lnTo>
                <a:lnTo>
                  <a:pt x="225435" y="167229"/>
                </a:lnTo>
                <a:lnTo>
                  <a:pt x="240144" y="155992"/>
                </a:lnTo>
              </a:path>
              <a:path w="1332229" h="1335404">
                <a:moveTo>
                  <a:pt x="306335" y="105629"/>
                </a:moveTo>
                <a:lnTo>
                  <a:pt x="316141" y="99500"/>
                </a:lnTo>
                <a:lnTo>
                  <a:pt x="366397" y="71202"/>
                </a:lnTo>
                <a:lnTo>
                  <a:pt x="379880" y="65073"/>
                </a:lnTo>
              </a:path>
              <a:path w="1332229" h="1335404">
                <a:moveTo>
                  <a:pt x="457000" y="34426"/>
                </a:moveTo>
                <a:lnTo>
                  <a:pt x="470483" y="29523"/>
                </a:lnTo>
                <a:lnTo>
                  <a:pt x="525642" y="14812"/>
                </a:lnTo>
                <a:lnTo>
                  <a:pt x="537900" y="12360"/>
                </a:lnTo>
              </a:path>
              <a:path w="1332229" h="1335404">
                <a:moveTo>
                  <a:pt x="620025" y="1225"/>
                </a:moveTo>
                <a:lnTo>
                  <a:pt x="637185" y="0"/>
                </a:lnTo>
                <a:lnTo>
                  <a:pt x="693468" y="0"/>
                </a:lnTo>
                <a:lnTo>
                  <a:pt x="703274" y="1225"/>
                </a:lnTo>
              </a:path>
              <a:path w="1332229" h="1335404">
                <a:moveTo>
                  <a:pt x="785399" y="11135"/>
                </a:moveTo>
                <a:lnTo>
                  <a:pt x="806237" y="14812"/>
                </a:lnTo>
                <a:lnTo>
                  <a:pt x="861396" y="29523"/>
                </a:lnTo>
                <a:lnTo>
                  <a:pt x="866299" y="30749"/>
                </a:lnTo>
              </a:path>
              <a:path w="1332229" h="1335404">
                <a:moveTo>
                  <a:pt x="943419" y="61395"/>
                </a:moveTo>
                <a:lnTo>
                  <a:pt x="965482" y="71202"/>
                </a:lnTo>
                <a:lnTo>
                  <a:pt x="1014512" y="99500"/>
                </a:lnTo>
                <a:lnTo>
                  <a:pt x="1016964" y="100726"/>
                </a:lnTo>
              </a:path>
              <a:path w="1332229" h="1335404">
                <a:moveTo>
                  <a:pt x="1084584" y="149863"/>
                </a:moveTo>
                <a:lnTo>
                  <a:pt x="1106648" y="167229"/>
                </a:lnTo>
                <a:lnTo>
                  <a:pt x="1147097" y="205334"/>
                </a:lnTo>
              </a:path>
              <a:path w="1332229" h="1335404">
                <a:moveTo>
                  <a:pt x="1106648" y="167229"/>
                </a:moveTo>
                <a:lnTo>
                  <a:pt x="1147097" y="205334"/>
                </a:lnTo>
              </a:path>
              <a:path w="1332229" h="1335404">
                <a:moveTo>
                  <a:pt x="1199805" y="269181"/>
                </a:moveTo>
                <a:lnTo>
                  <a:pt x="1218089" y="293699"/>
                </a:lnTo>
                <a:lnTo>
                  <a:pt x="1245055" y="339159"/>
                </a:lnTo>
              </a:path>
              <a:path w="1332229" h="1335404">
                <a:moveTo>
                  <a:pt x="1281828" y="414039"/>
                </a:moveTo>
                <a:lnTo>
                  <a:pt x="1294085" y="445912"/>
                </a:lnTo>
                <a:lnTo>
                  <a:pt x="1308794" y="492597"/>
                </a:lnTo>
              </a:path>
              <a:path w="1332229" h="1335404">
                <a:moveTo>
                  <a:pt x="1324729" y="574833"/>
                </a:moveTo>
                <a:lnTo>
                  <a:pt x="1329632" y="611712"/>
                </a:lnTo>
                <a:lnTo>
                  <a:pt x="1332084" y="658295"/>
                </a:lnTo>
              </a:path>
              <a:path w="1332229" h="1335404">
                <a:moveTo>
                  <a:pt x="1327181" y="741859"/>
                </a:moveTo>
                <a:lnTo>
                  <a:pt x="1322278" y="781087"/>
                </a:lnTo>
                <a:lnTo>
                  <a:pt x="1313697" y="824095"/>
                </a:lnTo>
              </a:path>
              <a:path w="1332229" h="1335404">
                <a:moveTo>
                  <a:pt x="1289182" y="904083"/>
                </a:moveTo>
                <a:lnTo>
                  <a:pt x="1273248" y="943413"/>
                </a:lnTo>
                <a:lnTo>
                  <a:pt x="1254861" y="980292"/>
                </a:lnTo>
              </a:path>
              <a:path w="1332229" h="1335404">
                <a:moveTo>
                  <a:pt x="1210734" y="1051495"/>
                </a:moveTo>
                <a:lnTo>
                  <a:pt x="1183870" y="1087045"/>
                </a:lnTo>
                <a:lnTo>
                  <a:pt x="1158129" y="1116568"/>
                </a:lnTo>
              </a:path>
              <a:path w="1332229" h="1335404">
                <a:moveTo>
                  <a:pt x="1099293" y="1175410"/>
                </a:moveTo>
                <a:lnTo>
                  <a:pt x="1062316" y="1204934"/>
                </a:lnTo>
                <a:lnTo>
                  <a:pt x="1031673" y="1224548"/>
                </a:lnTo>
              </a:path>
              <a:path w="1332229" h="1335404">
                <a:moveTo>
                  <a:pt x="959353" y="1266330"/>
                </a:moveTo>
                <a:lnTo>
                  <a:pt x="914001" y="1287169"/>
                </a:lnTo>
                <a:lnTo>
                  <a:pt x="882233" y="1299428"/>
                </a:lnTo>
              </a:path>
              <a:path w="1332229" h="1335404">
                <a:moveTo>
                  <a:pt x="801334" y="1321596"/>
                </a:moveTo>
                <a:lnTo>
                  <a:pt x="749852" y="1330177"/>
                </a:lnTo>
                <a:lnTo>
                  <a:pt x="719208" y="1332629"/>
                </a:lnTo>
              </a:path>
              <a:path w="1332229" h="1335404">
                <a:moveTo>
                  <a:pt x="635960" y="1335081"/>
                </a:moveTo>
                <a:lnTo>
                  <a:pt x="580801" y="1330177"/>
                </a:lnTo>
                <a:lnTo>
                  <a:pt x="553834" y="1325274"/>
                </a:lnTo>
              </a:path>
              <a:path w="1332229" h="1335404">
                <a:moveTo>
                  <a:pt x="472935" y="1306783"/>
                </a:moveTo>
                <a:lnTo>
                  <a:pt x="470483" y="1306783"/>
                </a:lnTo>
                <a:lnTo>
                  <a:pt x="417878" y="1287169"/>
                </a:lnTo>
                <a:lnTo>
                  <a:pt x="395815" y="1277362"/>
                </a:lnTo>
              </a:path>
              <a:path w="1332229" h="1335404">
                <a:moveTo>
                  <a:pt x="321044" y="1239258"/>
                </a:moveTo>
                <a:lnTo>
                  <a:pt x="316141" y="1236806"/>
                </a:lnTo>
                <a:lnTo>
                  <a:pt x="269562" y="1204934"/>
                </a:lnTo>
                <a:lnTo>
                  <a:pt x="252402" y="1191449"/>
                </a:lnTo>
              </a:path>
              <a:path w="1332229" h="1335404">
                <a:moveTo>
                  <a:pt x="191217" y="1134956"/>
                </a:moveTo>
                <a:lnTo>
                  <a:pt x="185088" y="1130053"/>
                </a:lnTo>
                <a:lnTo>
                  <a:pt x="147090" y="1087045"/>
                </a:lnTo>
                <a:lnTo>
                  <a:pt x="136058" y="1072335"/>
                </a:lnTo>
              </a:path>
              <a:path w="1332229" h="1335404">
                <a:moveTo>
                  <a:pt x="90705" y="1002358"/>
                </a:moveTo>
                <a:lnTo>
                  <a:pt x="84576" y="993776"/>
                </a:lnTo>
                <a:lnTo>
                  <a:pt x="58836" y="943413"/>
                </a:lnTo>
                <a:lnTo>
                  <a:pt x="52707" y="928703"/>
                </a:lnTo>
              </a:path>
              <a:path w="1332229" h="1335404">
                <a:moveTo>
                  <a:pt x="24515" y="850145"/>
                </a:moveTo>
                <a:lnTo>
                  <a:pt x="20837" y="836558"/>
                </a:lnTo>
                <a:lnTo>
                  <a:pt x="8580" y="781087"/>
                </a:lnTo>
                <a:lnTo>
                  <a:pt x="7354" y="768828"/>
                </a:lnTo>
              </a:path>
              <a:path w="1332229" h="1335404">
                <a:moveTo>
                  <a:pt x="1225" y="685366"/>
                </a:moveTo>
                <a:lnTo>
                  <a:pt x="0" y="668204"/>
                </a:lnTo>
              </a:path>
            </a:pathLst>
          </a:custGeom>
          <a:ln w="41658">
            <a:solidFill>
              <a:srgbClr val="FF0000"/>
            </a:solidFill>
          </a:ln>
        </p:spPr>
        <p:txBody>
          <a:bodyPr wrap="square" lIns="0" tIns="0" rIns="0" bIns="0" rtlCol="0"/>
          <a:lstStyle/>
          <a:p>
            <a:endParaRPr/>
          </a:p>
        </p:txBody>
      </p:sp>
      <p:sp>
        <p:nvSpPr>
          <p:cNvPr id="25" name="object 25"/>
          <p:cNvSpPr txBox="1"/>
          <p:nvPr/>
        </p:nvSpPr>
        <p:spPr>
          <a:xfrm>
            <a:off x="4741078" y="1613779"/>
            <a:ext cx="2482850" cy="2784475"/>
          </a:xfrm>
          <a:prstGeom prst="rect">
            <a:avLst/>
          </a:prstGeom>
          <a:ln w="3175">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350">
              <a:latin typeface="Times New Roman"/>
              <a:cs typeface="Times New Roman"/>
            </a:endParaRPr>
          </a:p>
          <a:p>
            <a:pPr marL="43815" algn="ctr">
              <a:lnSpc>
                <a:spcPct val="100000"/>
              </a:lnSpc>
            </a:pPr>
            <a:r>
              <a:rPr sz="1100" spc="15" dirty="0">
                <a:latin typeface="Arial MT"/>
                <a:cs typeface="Arial MT"/>
              </a:rPr>
              <a:t>X</a:t>
            </a:r>
            <a:endParaRPr sz="1100">
              <a:latin typeface="Arial MT"/>
              <a:cs typeface="Arial MT"/>
            </a:endParaRPr>
          </a:p>
        </p:txBody>
      </p:sp>
      <p:sp>
        <p:nvSpPr>
          <p:cNvPr id="26" name="object 26"/>
          <p:cNvSpPr/>
          <p:nvPr/>
        </p:nvSpPr>
        <p:spPr>
          <a:xfrm>
            <a:off x="5568255" y="4111880"/>
            <a:ext cx="184150" cy="184785"/>
          </a:xfrm>
          <a:custGeom>
            <a:avLst/>
            <a:gdLst/>
            <a:ahLst/>
            <a:cxnLst/>
            <a:rect l="l" t="t" r="r" b="b"/>
            <a:pathLst>
              <a:path w="184150" h="184785">
                <a:moveTo>
                  <a:pt x="183862" y="92042"/>
                </a:moveTo>
                <a:lnTo>
                  <a:pt x="0" y="92042"/>
                </a:lnTo>
              </a:path>
              <a:path w="184150" h="184785">
                <a:moveTo>
                  <a:pt x="91931" y="184167"/>
                </a:moveTo>
                <a:lnTo>
                  <a:pt x="91931" y="0"/>
                </a:lnTo>
              </a:path>
            </a:pathLst>
          </a:custGeom>
          <a:ln w="41658">
            <a:solidFill>
              <a:srgbClr val="800000"/>
            </a:solidFill>
          </a:ln>
        </p:spPr>
        <p:txBody>
          <a:bodyPr wrap="square" lIns="0" tIns="0" rIns="0" bIns="0" rtlCol="0"/>
          <a:lstStyle/>
          <a:p>
            <a:endParaRPr/>
          </a:p>
        </p:txBody>
      </p:sp>
      <p:sp>
        <p:nvSpPr>
          <p:cNvPr id="27" name="object 27"/>
          <p:cNvSpPr/>
          <p:nvPr/>
        </p:nvSpPr>
        <p:spPr>
          <a:xfrm>
            <a:off x="6625873" y="4111880"/>
            <a:ext cx="184150" cy="184785"/>
          </a:xfrm>
          <a:custGeom>
            <a:avLst/>
            <a:gdLst/>
            <a:ahLst/>
            <a:cxnLst/>
            <a:rect l="l" t="t" r="r" b="b"/>
            <a:pathLst>
              <a:path w="184150" h="184785">
                <a:moveTo>
                  <a:pt x="183760" y="92042"/>
                </a:moveTo>
                <a:lnTo>
                  <a:pt x="0" y="92042"/>
                </a:lnTo>
              </a:path>
              <a:path w="184150" h="184785">
                <a:moveTo>
                  <a:pt x="91931" y="184167"/>
                </a:moveTo>
                <a:lnTo>
                  <a:pt x="91931" y="0"/>
                </a:lnTo>
              </a:path>
            </a:pathLst>
          </a:custGeom>
          <a:ln w="41658">
            <a:solidFill>
              <a:srgbClr val="800000"/>
            </a:solidFill>
          </a:ln>
        </p:spPr>
        <p:txBody>
          <a:bodyPr wrap="square" lIns="0" tIns="0" rIns="0" bIns="0" rtlCol="0"/>
          <a:lstStyle/>
          <a:p>
            <a:endParaRPr/>
          </a:p>
        </p:txBody>
      </p:sp>
      <p:sp>
        <p:nvSpPr>
          <p:cNvPr id="28" name="object 28"/>
          <p:cNvSpPr/>
          <p:nvPr/>
        </p:nvSpPr>
        <p:spPr>
          <a:xfrm>
            <a:off x="6948144" y="3559214"/>
            <a:ext cx="184150" cy="184150"/>
          </a:xfrm>
          <a:custGeom>
            <a:avLst/>
            <a:gdLst/>
            <a:ahLst/>
            <a:cxnLst/>
            <a:rect l="l" t="t" r="r" b="b"/>
            <a:pathLst>
              <a:path w="184150" h="184150">
                <a:moveTo>
                  <a:pt x="183760" y="92042"/>
                </a:moveTo>
                <a:lnTo>
                  <a:pt x="0" y="92042"/>
                </a:lnTo>
              </a:path>
              <a:path w="184150" h="184150">
                <a:moveTo>
                  <a:pt x="91829" y="184085"/>
                </a:moveTo>
                <a:lnTo>
                  <a:pt x="91829" y="0"/>
                </a:lnTo>
              </a:path>
            </a:pathLst>
          </a:custGeom>
          <a:ln w="41658">
            <a:solidFill>
              <a:srgbClr val="800000"/>
            </a:solidFill>
          </a:ln>
        </p:spPr>
        <p:txBody>
          <a:bodyPr wrap="square" lIns="0" tIns="0" rIns="0" bIns="0" rtlCol="0"/>
          <a:lstStyle/>
          <a:p>
            <a:endParaRPr/>
          </a:p>
        </p:txBody>
      </p:sp>
      <p:sp>
        <p:nvSpPr>
          <p:cNvPr id="29" name="object 29"/>
          <p:cNvSpPr/>
          <p:nvPr/>
        </p:nvSpPr>
        <p:spPr>
          <a:xfrm>
            <a:off x="6212795" y="2591282"/>
            <a:ext cx="229870" cy="1336675"/>
          </a:xfrm>
          <a:custGeom>
            <a:avLst/>
            <a:gdLst/>
            <a:ahLst/>
            <a:cxnLst/>
            <a:rect l="l" t="t" r="r" b="b"/>
            <a:pathLst>
              <a:path w="229870" h="1336675">
                <a:moveTo>
                  <a:pt x="183760" y="1244162"/>
                </a:moveTo>
                <a:lnTo>
                  <a:pt x="0" y="1244162"/>
                </a:lnTo>
              </a:path>
              <a:path w="229870" h="1336675">
                <a:moveTo>
                  <a:pt x="91829" y="1336204"/>
                </a:moveTo>
                <a:lnTo>
                  <a:pt x="91829" y="1152017"/>
                </a:lnTo>
              </a:path>
              <a:path w="229870" h="1336675">
                <a:moveTo>
                  <a:pt x="229317" y="92247"/>
                </a:moveTo>
                <a:lnTo>
                  <a:pt x="45250" y="92247"/>
                </a:lnTo>
              </a:path>
              <a:path w="229870" h="1336675">
                <a:moveTo>
                  <a:pt x="137181" y="184392"/>
                </a:moveTo>
                <a:lnTo>
                  <a:pt x="137181" y="0"/>
                </a:lnTo>
              </a:path>
            </a:pathLst>
          </a:custGeom>
          <a:ln w="41658">
            <a:solidFill>
              <a:srgbClr val="800000"/>
            </a:solidFill>
          </a:ln>
        </p:spPr>
        <p:txBody>
          <a:bodyPr wrap="square" lIns="0" tIns="0" rIns="0" bIns="0" rtlCol="0"/>
          <a:lstStyle/>
          <a:p>
            <a:endParaRPr/>
          </a:p>
        </p:txBody>
      </p:sp>
      <p:sp>
        <p:nvSpPr>
          <p:cNvPr id="30" name="object 30"/>
          <p:cNvSpPr/>
          <p:nvPr/>
        </p:nvSpPr>
        <p:spPr>
          <a:xfrm>
            <a:off x="6862341" y="1899786"/>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31" name="object 31"/>
          <p:cNvSpPr/>
          <p:nvPr/>
        </p:nvSpPr>
        <p:spPr>
          <a:xfrm>
            <a:off x="5667541" y="2130864"/>
            <a:ext cx="176530" cy="0"/>
          </a:xfrm>
          <a:custGeom>
            <a:avLst/>
            <a:gdLst/>
            <a:ahLst/>
            <a:cxnLst/>
            <a:rect l="l" t="t" r="r" b="b"/>
            <a:pathLst>
              <a:path w="176529">
                <a:moveTo>
                  <a:pt x="176405" y="0"/>
                </a:moveTo>
                <a:lnTo>
                  <a:pt x="0" y="0"/>
                </a:lnTo>
              </a:path>
            </a:pathLst>
          </a:custGeom>
          <a:ln w="41660">
            <a:solidFill>
              <a:srgbClr val="000080"/>
            </a:solidFill>
          </a:ln>
        </p:spPr>
        <p:txBody>
          <a:bodyPr wrap="square" lIns="0" tIns="0" rIns="0" bIns="0" rtlCol="0"/>
          <a:lstStyle/>
          <a:p>
            <a:endParaRPr/>
          </a:p>
        </p:txBody>
      </p:sp>
      <p:sp>
        <p:nvSpPr>
          <p:cNvPr id="32" name="object 32"/>
          <p:cNvSpPr/>
          <p:nvPr/>
        </p:nvSpPr>
        <p:spPr>
          <a:xfrm>
            <a:off x="5069375" y="3743299"/>
            <a:ext cx="178435" cy="0"/>
          </a:xfrm>
          <a:custGeom>
            <a:avLst/>
            <a:gdLst/>
            <a:ahLst/>
            <a:cxnLst/>
            <a:rect l="l" t="t" r="r" b="b"/>
            <a:pathLst>
              <a:path w="178435">
                <a:moveTo>
                  <a:pt x="177938" y="0"/>
                </a:moveTo>
                <a:lnTo>
                  <a:pt x="0" y="0"/>
                </a:lnTo>
              </a:path>
            </a:pathLst>
          </a:custGeom>
          <a:ln w="41660">
            <a:solidFill>
              <a:srgbClr val="000080"/>
            </a:solidFill>
          </a:ln>
        </p:spPr>
        <p:txBody>
          <a:bodyPr wrap="square" lIns="0" tIns="0" rIns="0" bIns="0" rtlCol="0"/>
          <a:lstStyle/>
          <a:p>
            <a:endParaRPr/>
          </a:p>
        </p:txBody>
      </p:sp>
      <p:sp>
        <p:nvSpPr>
          <p:cNvPr id="33" name="object 33"/>
          <p:cNvSpPr/>
          <p:nvPr/>
        </p:nvSpPr>
        <p:spPr>
          <a:xfrm>
            <a:off x="4908903" y="2728989"/>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34" name="object 34"/>
          <p:cNvSpPr/>
          <p:nvPr/>
        </p:nvSpPr>
        <p:spPr>
          <a:xfrm>
            <a:off x="5000835" y="2176323"/>
            <a:ext cx="178435" cy="0"/>
          </a:xfrm>
          <a:custGeom>
            <a:avLst/>
            <a:gdLst/>
            <a:ahLst/>
            <a:cxnLst/>
            <a:rect l="l" t="t" r="r" b="b"/>
            <a:pathLst>
              <a:path w="178435">
                <a:moveTo>
                  <a:pt x="177835" y="0"/>
                </a:moveTo>
                <a:lnTo>
                  <a:pt x="0" y="0"/>
                </a:lnTo>
              </a:path>
            </a:pathLst>
          </a:custGeom>
          <a:ln w="41660">
            <a:solidFill>
              <a:srgbClr val="000080"/>
            </a:solidFill>
          </a:ln>
        </p:spPr>
        <p:txBody>
          <a:bodyPr wrap="square" lIns="0" tIns="0" rIns="0" bIns="0" rtlCol="0"/>
          <a:lstStyle/>
          <a:p>
            <a:endParaRPr/>
          </a:p>
        </p:txBody>
      </p:sp>
      <p:sp>
        <p:nvSpPr>
          <p:cNvPr id="35" name="object 35"/>
          <p:cNvSpPr/>
          <p:nvPr/>
        </p:nvSpPr>
        <p:spPr>
          <a:xfrm>
            <a:off x="4932193" y="1715598"/>
            <a:ext cx="176530" cy="0"/>
          </a:xfrm>
          <a:custGeom>
            <a:avLst/>
            <a:gdLst/>
            <a:ahLst/>
            <a:cxnLst/>
            <a:rect l="l" t="t" r="r" b="b"/>
            <a:pathLst>
              <a:path w="176529">
                <a:moveTo>
                  <a:pt x="176405" y="0"/>
                </a:moveTo>
                <a:lnTo>
                  <a:pt x="0" y="0"/>
                </a:lnTo>
              </a:path>
            </a:pathLst>
          </a:custGeom>
          <a:ln w="41660">
            <a:solidFill>
              <a:srgbClr val="000080"/>
            </a:solidFill>
          </a:ln>
        </p:spPr>
        <p:txBody>
          <a:bodyPr wrap="square" lIns="0" tIns="0" rIns="0" bIns="0" rtlCol="0"/>
          <a:lstStyle/>
          <a:p>
            <a:endParaRPr/>
          </a:p>
        </p:txBody>
      </p:sp>
      <p:sp>
        <p:nvSpPr>
          <p:cNvPr id="36" name="object 36"/>
          <p:cNvSpPr/>
          <p:nvPr/>
        </p:nvSpPr>
        <p:spPr>
          <a:xfrm>
            <a:off x="6948144" y="2360409"/>
            <a:ext cx="184150" cy="184785"/>
          </a:xfrm>
          <a:custGeom>
            <a:avLst/>
            <a:gdLst/>
            <a:ahLst/>
            <a:cxnLst/>
            <a:rect l="l" t="t" r="r" b="b"/>
            <a:pathLst>
              <a:path w="184150" h="184785">
                <a:moveTo>
                  <a:pt x="183760" y="92145"/>
                </a:moveTo>
                <a:lnTo>
                  <a:pt x="0" y="92145"/>
                </a:lnTo>
              </a:path>
              <a:path w="184150" h="184785">
                <a:moveTo>
                  <a:pt x="91829" y="184187"/>
                </a:moveTo>
                <a:lnTo>
                  <a:pt x="91829" y="0"/>
                </a:lnTo>
              </a:path>
            </a:pathLst>
          </a:custGeom>
          <a:ln w="41658">
            <a:solidFill>
              <a:srgbClr val="800000"/>
            </a:solidFill>
          </a:ln>
        </p:spPr>
        <p:txBody>
          <a:bodyPr wrap="square" lIns="0" tIns="0" rIns="0" bIns="0" rtlCol="0"/>
          <a:lstStyle/>
          <a:p>
            <a:endParaRPr/>
          </a:p>
        </p:txBody>
      </p:sp>
      <p:sp>
        <p:nvSpPr>
          <p:cNvPr id="37" name="object 37"/>
          <p:cNvSpPr/>
          <p:nvPr/>
        </p:nvSpPr>
        <p:spPr>
          <a:xfrm>
            <a:off x="6356106" y="2176323"/>
            <a:ext cx="178435" cy="0"/>
          </a:xfrm>
          <a:custGeom>
            <a:avLst/>
            <a:gdLst/>
            <a:ahLst/>
            <a:cxnLst/>
            <a:rect l="l" t="t" r="r" b="b"/>
            <a:pathLst>
              <a:path w="178434">
                <a:moveTo>
                  <a:pt x="177938" y="0"/>
                </a:moveTo>
                <a:lnTo>
                  <a:pt x="0" y="0"/>
                </a:lnTo>
              </a:path>
            </a:pathLst>
          </a:custGeom>
          <a:ln w="41660">
            <a:solidFill>
              <a:srgbClr val="000080"/>
            </a:solidFill>
          </a:ln>
        </p:spPr>
        <p:txBody>
          <a:bodyPr wrap="square" lIns="0" tIns="0" rIns="0" bIns="0" rtlCol="0"/>
          <a:lstStyle/>
          <a:p>
            <a:endParaRPr/>
          </a:p>
        </p:txBody>
      </p:sp>
      <p:sp>
        <p:nvSpPr>
          <p:cNvPr id="38" name="object 38"/>
          <p:cNvSpPr/>
          <p:nvPr/>
        </p:nvSpPr>
        <p:spPr>
          <a:xfrm>
            <a:off x="6103703" y="1807743"/>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39" name="object 39"/>
          <p:cNvSpPr/>
          <p:nvPr/>
        </p:nvSpPr>
        <p:spPr>
          <a:xfrm>
            <a:off x="8470014" y="2969669"/>
            <a:ext cx="177800" cy="0"/>
          </a:xfrm>
          <a:custGeom>
            <a:avLst/>
            <a:gdLst/>
            <a:ahLst/>
            <a:cxnLst/>
            <a:rect l="l" t="t" r="r" b="b"/>
            <a:pathLst>
              <a:path w="177800">
                <a:moveTo>
                  <a:pt x="177733" y="0"/>
                </a:moveTo>
                <a:lnTo>
                  <a:pt x="0" y="0"/>
                </a:lnTo>
              </a:path>
            </a:pathLst>
          </a:custGeom>
          <a:ln w="41660">
            <a:solidFill>
              <a:srgbClr val="000080"/>
            </a:solidFill>
          </a:ln>
        </p:spPr>
        <p:txBody>
          <a:bodyPr wrap="square" lIns="0" tIns="0" rIns="0" bIns="0" rtlCol="0"/>
          <a:lstStyle/>
          <a:p>
            <a:endParaRPr/>
          </a:p>
        </p:txBody>
      </p:sp>
      <p:sp>
        <p:nvSpPr>
          <p:cNvPr id="40" name="object 40"/>
          <p:cNvSpPr/>
          <p:nvPr/>
        </p:nvSpPr>
        <p:spPr>
          <a:xfrm>
            <a:off x="7797384" y="2256107"/>
            <a:ext cx="1741805" cy="1743075"/>
          </a:xfrm>
          <a:custGeom>
            <a:avLst/>
            <a:gdLst/>
            <a:ahLst/>
            <a:cxnLst/>
            <a:rect l="l" t="t" r="r" b="b"/>
            <a:pathLst>
              <a:path w="1741804" h="1743075">
                <a:moveTo>
                  <a:pt x="0" y="871904"/>
                </a:moveTo>
                <a:lnTo>
                  <a:pt x="2451" y="806830"/>
                </a:lnTo>
                <a:lnTo>
                  <a:pt x="4903" y="788442"/>
                </a:lnTo>
              </a:path>
              <a:path w="1741804" h="1743075">
                <a:moveTo>
                  <a:pt x="17160" y="706104"/>
                </a:moveTo>
                <a:lnTo>
                  <a:pt x="22063" y="677909"/>
                </a:lnTo>
                <a:lnTo>
                  <a:pt x="36772" y="625094"/>
                </a:lnTo>
              </a:path>
              <a:path w="1741804" h="1743075">
                <a:moveTo>
                  <a:pt x="63739" y="546536"/>
                </a:moveTo>
                <a:lnTo>
                  <a:pt x="87028" y="493721"/>
                </a:lnTo>
                <a:lnTo>
                  <a:pt x="99285" y="470429"/>
                </a:lnTo>
              </a:path>
              <a:path w="1741804" h="1743075">
                <a:moveTo>
                  <a:pt x="140961" y="398001"/>
                </a:moveTo>
                <a:lnTo>
                  <a:pt x="151993" y="380838"/>
                </a:lnTo>
                <a:lnTo>
                  <a:pt x="188663" y="329045"/>
                </a:lnTo>
              </a:path>
              <a:path w="1741804" h="1743075">
                <a:moveTo>
                  <a:pt x="245047" y="266423"/>
                </a:moveTo>
                <a:lnTo>
                  <a:pt x="278143" y="233222"/>
                </a:lnTo>
                <a:lnTo>
                  <a:pt x="306335" y="209931"/>
                </a:lnTo>
              </a:path>
              <a:path w="1741804" h="1743075">
                <a:moveTo>
                  <a:pt x="371300" y="157116"/>
                </a:moveTo>
                <a:lnTo>
                  <a:pt x="379880" y="150987"/>
                </a:lnTo>
                <a:lnTo>
                  <a:pt x="434937" y="116560"/>
                </a:lnTo>
                <a:lnTo>
                  <a:pt x="442291" y="112882"/>
                </a:lnTo>
              </a:path>
              <a:path w="1741804" h="1743075">
                <a:moveTo>
                  <a:pt x="517062" y="76106"/>
                </a:moveTo>
                <a:lnTo>
                  <a:pt x="552609" y="60170"/>
                </a:lnTo>
                <a:lnTo>
                  <a:pt x="594284" y="45357"/>
                </a:lnTo>
              </a:path>
              <a:path w="1741804" h="1743075">
                <a:moveTo>
                  <a:pt x="673856" y="22065"/>
                </a:moveTo>
                <a:lnTo>
                  <a:pt x="676307" y="22065"/>
                </a:lnTo>
                <a:lnTo>
                  <a:pt x="741272" y="9807"/>
                </a:lnTo>
                <a:lnTo>
                  <a:pt x="755981" y="8581"/>
                </a:lnTo>
              </a:path>
              <a:path w="1741804" h="1743075">
                <a:moveTo>
                  <a:pt x="839332" y="1225"/>
                </a:moveTo>
                <a:lnTo>
                  <a:pt x="869874" y="0"/>
                </a:lnTo>
                <a:lnTo>
                  <a:pt x="922581" y="2451"/>
                </a:lnTo>
              </a:path>
              <a:path w="1741804" h="1743075">
                <a:moveTo>
                  <a:pt x="1005932" y="11032"/>
                </a:moveTo>
                <a:lnTo>
                  <a:pt x="1064768" y="22065"/>
                </a:lnTo>
                <a:lnTo>
                  <a:pt x="1086729" y="28195"/>
                </a:lnTo>
              </a:path>
              <a:path w="1741804" h="1743075">
                <a:moveTo>
                  <a:pt x="1166607" y="52712"/>
                </a:moveTo>
                <a:lnTo>
                  <a:pt x="1188671" y="60170"/>
                </a:lnTo>
                <a:lnTo>
                  <a:pt x="1243830" y="83461"/>
                </a:lnTo>
              </a:path>
              <a:path w="1741804" h="1743075">
                <a:moveTo>
                  <a:pt x="1317375" y="122791"/>
                </a:moveTo>
                <a:lnTo>
                  <a:pt x="1361502" y="150987"/>
                </a:lnTo>
                <a:lnTo>
                  <a:pt x="1386017" y="169375"/>
                </a:lnTo>
              </a:path>
              <a:path w="1741804" h="1743075">
                <a:moveTo>
                  <a:pt x="1450879" y="222190"/>
                </a:moveTo>
                <a:lnTo>
                  <a:pt x="1463137" y="233222"/>
                </a:lnTo>
                <a:lnTo>
                  <a:pt x="1508490" y="278682"/>
                </a:lnTo>
                <a:lnTo>
                  <a:pt x="1509715" y="281134"/>
                </a:lnTo>
              </a:path>
              <a:path w="1741804" h="1743075">
                <a:moveTo>
                  <a:pt x="1563648" y="345186"/>
                </a:moveTo>
                <a:lnTo>
                  <a:pt x="1589389" y="380838"/>
                </a:lnTo>
                <a:lnTo>
                  <a:pt x="1610227" y="413937"/>
                </a:lnTo>
              </a:path>
              <a:path w="1741804" h="1743075">
                <a:moveTo>
                  <a:pt x="1650574" y="486366"/>
                </a:moveTo>
                <a:lnTo>
                  <a:pt x="1654252" y="493721"/>
                </a:lnTo>
                <a:lnTo>
                  <a:pt x="1681218" y="553891"/>
                </a:lnTo>
                <a:lnTo>
                  <a:pt x="1683670" y="562472"/>
                </a:lnTo>
              </a:path>
              <a:path w="1741804" h="1743075">
                <a:moveTo>
                  <a:pt x="1709410" y="642359"/>
                </a:moveTo>
                <a:lnTo>
                  <a:pt x="1719216" y="677909"/>
                </a:lnTo>
                <a:lnTo>
                  <a:pt x="1727797" y="723369"/>
                </a:lnTo>
              </a:path>
              <a:path w="1741804" h="1743075">
                <a:moveTo>
                  <a:pt x="1738828" y="805604"/>
                </a:moveTo>
                <a:lnTo>
                  <a:pt x="1738828" y="806830"/>
                </a:lnTo>
                <a:lnTo>
                  <a:pt x="1741280" y="871904"/>
                </a:lnTo>
                <a:lnTo>
                  <a:pt x="1740054" y="889066"/>
                </a:lnTo>
              </a:path>
              <a:path w="1741804" h="1743075">
                <a:moveTo>
                  <a:pt x="1735151" y="972528"/>
                </a:moveTo>
                <a:lnTo>
                  <a:pt x="1731474" y="1002051"/>
                </a:lnTo>
                <a:lnTo>
                  <a:pt x="1721668" y="1055070"/>
                </a:lnTo>
              </a:path>
              <a:path w="1741804" h="1743075">
                <a:moveTo>
                  <a:pt x="1699604" y="1136080"/>
                </a:moveTo>
                <a:lnTo>
                  <a:pt x="1681218" y="1191347"/>
                </a:lnTo>
                <a:lnTo>
                  <a:pt x="1670186" y="1214638"/>
                </a:lnTo>
              </a:path>
              <a:path w="1741804" h="1743075">
                <a:moveTo>
                  <a:pt x="1634640" y="1289519"/>
                </a:moveTo>
                <a:lnTo>
                  <a:pt x="1624834" y="1308009"/>
                </a:lnTo>
                <a:lnTo>
                  <a:pt x="1590615" y="1360722"/>
                </a:lnTo>
              </a:path>
              <a:path w="1741804" h="1743075">
                <a:moveTo>
                  <a:pt x="1541585" y="1428247"/>
                </a:moveTo>
                <a:lnTo>
                  <a:pt x="1508490" y="1465126"/>
                </a:lnTo>
                <a:lnTo>
                  <a:pt x="1485200" y="1489643"/>
                </a:lnTo>
              </a:path>
              <a:path w="1741804" h="1743075">
                <a:moveTo>
                  <a:pt x="1422687" y="1544910"/>
                </a:moveTo>
                <a:lnTo>
                  <a:pt x="1412881" y="1553491"/>
                </a:lnTo>
                <a:lnTo>
                  <a:pt x="1361502" y="1592821"/>
                </a:lnTo>
                <a:lnTo>
                  <a:pt x="1356599" y="1595273"/>
                </a:lnTo>
              </a:path>
              <a:path w="1741804" h="1743075">
                <a:moveTo>
                  <a:pt x="1285505" y="1638179"/>
                </a:moveTo>
                <a:lnTo>
                  <a:pt x="1248733" y="1657895"/>
                </a:lnTo>
                <a:lnTo>
                  <a:pt x="1210734" y="1673831"/>
                </a:lnTo>
              </a:path>
              <a:path w="1741804" h="1743075">
                <a:moveTo>
                  <a:pt x="1133614" y="1703559"/>
                </a:moveTo>
                <a:lnTo>
                  <a:pt x="1127485" y="1706010"/>
                </a:lnTo>
                <a:lnTo>
                  <a:pt x="1064768" y="1723173"/>
                </a:lnTo>
                <a:lnTo>
                  <a:pt x="1052510" y="1725624"/>
                </a:lnTo>
              </a:path>
              <a:path w="1741804" h="1743075">
                <a:moveTo>
                  <a:pt x="970385" y="1737883"/>
                </a:moveTo>
                <a:lnTo>
                  <a:pt x="936064" y="1741561"/>
                </a:lnTo>
                <a:lnTo>
                  <a:pt x="887034" y="1742787"/>
                </a:lnTo>
              </a:path>
              <a:path w="1741804" h="1743075">
                <a:moveTo>
                  <a:pt x="803785" y="1741561"/>
                </a:moveTo>
                <a:lnTo>
                  <a:pt x="741272" y="1734206"/>
                </a:lnTo>
                <a:lnTo>
                  <a:pt x="721660" y="1730528"/>
                </a:lnTo>
              </a:path>
              <a:path w="1741804" h="1743075">
                <a:moveTo>
                  <a:pt x="640760" y="1713366"/>
                </a:moveTo>
                <a:lnTo>
                  <a:pt x="613896" y="1706010"/>
                </a:lnTo>
                <a:lnTo>
                  <a:pt x="561189" y="1687622"/>
                </a:lnTo>
              </a:path>
              <a:path w="1741804" h="1743075">
                <a:moveTo>
                  <a:pt x="485192" y="1654217"/>
                </a:moveTo>
                <a:lnTo>
                  <a:pt x="434937" y="1627146"/>
                </a:lnTo>
                <a:lnTo>
                  <a:pt x="412873" y="1613661"/>
                </a:lnTo>
              </a:path>
              <a:path w="1741804" h="1743075">
                <a:moveTo>
                  <a:pt x="344333" y="1565750"/>
                </a:moveTo>
                <a:lnTo>
                  <a:pt x="328398" y="1553491"/>
                </a:lnTo>
                <a:lnTo>
                  <a:pt x="279368" y="1513037"/>
                </a:lnTo>
              </a:path>
              <a:path w="1741804" h="1743075">
                <a:moveTo>
                  <a:pt x="221758" y="1452867"/>
                </a:moveTo>
                <a:lnTo>
                  <a:pt x="189889" y="1415989"/>
                </a:lnTo>
                <a:lnTo>
                  <a:pt x="169153" y="1387793"/>
                </a:lnTo>
              </a:path>
              <a:path w="1741804" h="1743075">
                <a:moveTo>
                  <a:pt x="122575" y="1317816"/>
                </a:moveTo>
                <a:lnTo>
                  <a:pt x="116446" y="1308009"/>
                </a:lnTo>
                <a:lnTo>
                  <a:pt x="87028" y="1250291"/>
                </a:lnTo>
                <a:lnTo>
                  <a:pt x="84576" y="1244162"/>
                </a:lnTo>
              </a:path>
              <a:path w="1741804" h="1743075">
                <a:moveTo>
                  <a:pt x="51481" y="1166829"/>
                </a:moveTo>
                <a:lnTo>
                  <a:pt x="39224" y="1128725"/>
                </a:lnTo>
                <a:lnTo>
                  <a:pt x="28192" y="1086943"/>
                </a:lnTo>
              </a:path>
              <a:path w="1741804" h="1743075">
                <a:moveTo>
                  <a:pt x="11031" y="1005729"/>
                </a:moveTo>
                <a:lnTo>
                  <a:pt x="9806" y="1002051"/>
                </a:lnTo>
                <a:lnTo>
                  <a:pt x="2451" y="936977"/>
                </a:lnTo>
                <a:lnTo>
                  <a:pt x="2451" y="923493"/>
                </a:lnTo>
              </a:path>
            </a:pathLst>
          </a:custGeom>
          <a:ln w="41658">
            <a:solidFill>
              <a:srgbClr val="FF0000"/>
            </a:solidFill>
          </a:ln>
        </p:spPr>
        <p:txBody>
          <a:bodyPr wrap="square" lIns="0" tIns="0" rIns="0" bIns="0" rtlCol="0"/>
          <a:lstStyle/>
          <a:p>
            <a:endParaRPr/>
          </a:p>
        </p:txBody>
      </p:sp>
      <p:sp>
        <p:nvSpPr>
          <p:cNvPr id="41" name="object 41"/>
          <p:cNvSpPr txBox="1"/>
          <p:nvPr/>
        </p:nvSpPr>
        <p:spPr>
          <a:xfrm>
            <a:off x="7407595" y="1623596"/>
            <a:ext cx="2481580" cy="2784475"/>
          </a:xfrm>
          <a:prstGeom prst="rect">
            <a:avLst/>
          </a:prstGeom>
          <a:ln w="3175">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350">
              <a:latin typeface="Times New Roman"/>
              <a:cs typeface="Times New Roman"/>
            </a:endParaRPr>
          </a:p>
          <a:p>
            <a:pPr marL="42545" algn="ctr">
              <a:lnSpc>
                <a:spcPct val="100000"/>
              </a:lnSpc>
            </a:pPr>
            <a:r>
              <a:rPr sz="1100" spc="15" dirty="0">
                <a:latin typeface="Arial MT"/>
                <a:cs typeface="Arial MT"/>
              </a:rPr>
              <a:t>X</a:t>
            </a:r>
            <a:endParaRPr sz="1100">
              <a:latin typeface="Arial MT"/>
              <a:cs typeface="Arial MT"/>
            </a:endParaRPr>
          </a:p>
        </p:txBody>
      </p:sp>
      <p:sp>
        <p:nvSpPr>
          <p:cNvPr id="42" name="object 42"/>
          <p:cNvSpPr/>
          <p:nvPr/>
        </p:nvSpPr>
        <p:spPr>
          <a:xfrm>
            <a:off x="8234773" y="4121686"/>
            <a:ext cx="184150" cy="184785"/>
          </a:xfrm>
          <a:custGeom>
            <a:avLst/>
            <a:gdLst/>
            <a:ahLst/>
            <a:cxnLst/>
            <a:rect l="l" t="t" r="r" b="b"/>
            <a:pathLst>
              <a:path w="184150" h="184785">
                <a:moveTo>
                  <a:pt x="183862" y="92145"/>
                </a:moveTo>
                <a:lnTo>
                  <a:pt x="0" y="92145"/>
                </a:lnTo>
              </a:path>
              <a:path w="184150" h="184785">
                <a:moveTo>
                  <a:pt x="91931" y="184177"/>
                </a:moveTo>
                <a:lnTo>
                  <a:pt x="91931" y="0"/>
                </a:lnTo>
              </a:path>
            </a:pathLst>
          </a:custGeom>
          <a:ln w="41658">
            <a:solidFill>
              <a:srgbClr val="800000"/>
            </a:solidFill>
          </a:ln>
        </p:spPr>
        <p:txBody>
          <a:bodyPr wrap="square" lIns="0" tIns="0" rIns="0" bIns="0" rtlCol="0"/>
          <a:lstStyle/>
          <a:p>
            <a:endParaRPr/>
          </a:p>
        </p:txBody>
      </p:sp>
      <p:sp>
        <p:nvSpPr>
          <p:cNvPr id="43" name="object 43"/>
          <p:cNvSpPr/>
          <p:nvPr/>
        </p:nvSpPr>
        <p:spPr>
          <a:xfrm>
            <a:off x="9291165" y="4121686"/>
            <a:ext cx="184150" cy="184785"/>
          </a:xfrm>
          <a:custGeom>
            <a:avLst/>
            <a:gdLst/>
            <a:ahLst/>
            <a:cxnLst/>
            <a:rect l="l" t="t" r="r" b="b"/>
            <a:pathLst>
              <a:path w="184150" h="184785">
                <a:moveTo>
                  <a:pt x="183760" y="92145"/>
                </a:moveTo>
                <a:lnTo>
                  <a:pt x="0" y="92145"/>
                </a:lnTo>
              </a:path>
              <a:path w="184150" h="184785">
                <a:moveTo>
                  <a:pt x="91931" y="184177"/>
                </a:moveTo>
                <a:lnTo>
                  <a:pt x="91931" y="0"/>
                </a:lnTo>
              </a:path>
            </a:pathLst>
          </a:custGeom>
          <a:ln w="41658">
            <a:solidFill>
              <a:srgbClr val="800000"/>
            </a:solidFill>
          </a:ln>
        </p:spPr>
        <p:txBody>
          <a:bodyPr wrap="square" lIns="0" tIns="0" rIns="0" bIns="0" rtlCol="0"/>
          <a:lstStyle/>
          <a:p>
            <a:endParaRPr/>
          </a:p>
        </p:txBody>
      </p:sp>
      <p:sp>
        <p:nvSpPr>
          <p:cNvPr id="44" name="object 44"/>
          <p:cNvSpPr/>
          <p:nvPr/>
        </p:nvSpPr>
        <p:spPr>
          <a:xfrm>
            <a:off x="9613435" y="3569020"/>
            <a:ext cx="184150" cy="184150"/>
          </a:xfrm>
          <a:custGeom>
            <a:avLst/>
            <a:gdLst/>
            <a:ahLst/>
            <a:cxnLst/>
            <a:rect l="l" t="t" r="r" b="b"/>
            <a:pathLst>
              <a:path w="184150" h="184150">
                <a:moveTo>
                  <a:pt x="183760" y="92042"/>
                </a:moveTo>
                <a:lnTo>
                  <a:pt x="0" y="92042"/>
                </a:lnTo>
              </a:path>
              <a:path w="184150" h="184150">
                <a:moveTo>
                  <a:pt x="91829" y="184085"/>
                </a:moveTo>
                <a:lnTo>
                  <a:pt x="91829" y="0"/>
                </a:lnTo>
              </a:path>
            </a:pathLst>
          </a:custGeom>
          <a:ln w="41658">
            <a:solidFill>
              <a:srgbClr val="800000"/>
            </a:solidFill>
          </a:ln>
        </p:spPr>
        <p:txBody>
          <a:bodyPr wrap="square" lIns="0" tIns="0" rIns="0" bIns="0" rtlCol="0"/>
          <a:lstStyle/>
          <a:p>
            <a:endParaRPr/>
          </a:p>
        </p:txBody>
      </p:sp>
      <p:sp>
        <p:nvSpPr>
          <p:cNvPr id="45" name="object 45"/>
          <p:cNvSpPr/>
          <p:nvPr/>
        </p:nvSpPr>
        <p:spPr>
          <a:xfrm>
            <a:off x="9527633" y="1910819"/>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46" name="object 46"/>
          <p:cNvSpPr/>
          <p:nvPr/>
        </p:nvSpPr>
        <p:spPr>
          <a:xfrm>
            <a:off x="8332833" y="2140671"/>
            <a:ext cx="177800" cy="0"/>
          </a:xfrm>
          <a:custGeom>
            <a:avLst/>
            <a:gdLst/>
            <a:ahLst/>
            <a:cxnLst/>
            <a:rect l="l" t="t" r="r" b="b"/>
            <a:pathLst>
              <a:path w="177800">
                <a:moveTo>
                  <a:pt x="177631" y="0"/>
                </a:moveTo>
                <a:lnTo>
                  <a:pt x="0" y="0"/>
                </a:lnTo>
              </a:path>
            </a:pathLst>
          </a:custGeom>
          <a:ln w="41660">
            <a:solidFill>
              <a:srgbClr val="000080"/>
            </a:solidFill>
          </a:ln>
        </p:spPr>
        <p:txBody>
          <a:bodyPr wrap="square" lIns="0" tIns="0" rIns="0" bIns="0" rtlCol="0"/>
          <a:lstStyle/>
          <a:p>
            <a:endParaRPr/>
          </a:p>
        </p:txBody>
      </p:sp>
      <p:sp>
        <p:nvSpPr>
          <p:cNvPr id="47" name="object 47"/>
          <p:cNvSpPr/>
          <p:nvPr/>
        </p:nvSpPr>
        <p:spPr>
          <a:xfrm>
            <a:off x="7597485" y="1726733"/>
            <a:ext cx="178435" cy="0"/>
          </a:xfrm>
          <a:custGeom>
            <a:avLst/>
            <a:gdLst/>
            <a:ahLst/>
            <a:cxnLst/>
            <a:rect l="l" t="t" r="r" b="b"/>
            <a:pathLst>
              <a:path w="178434">
                <a:moveTo>
                  <a:pt x="177835" y="0"/>
                </a:moveTo>
                <a:lnTo>
                  <a:pt x="0" y="0"/>
                </a:lnTo>
              </a:path>
            </a:pathLst>
          </a:custGeom>
          <a:ln w="41660">
            <a:solidFill>
              <a:srgbClr val="000080"/>
            </a:solidFill>
          </a:ln>
        </p:spPr>
        <p:txBody>
          <a:bodyPr wrap="square" lIns="0" tIns="0" rIns="0" bIns="0" rtlCol="0"/>
          <a:lstStyle/>
          <a:p>
            <a:endParaRPr/>
          </a:p>
        </p:txBody>
      </p:sp>
      <p:sp>
        <p:nvSpPr>
          <p:cNvPr id="48" name="object 48"/>
          <p:cNvSpPr/>
          <p:nvPr/>
        </p:nvSpPr>
        <p:spPr>
          <a:xfrm>
            <a:off x="9613435" y="2371442"/>
            <a:ext cx="184150" cy="184785"/>
          </a:xfrm>
          <a:custGeom>
            <a:avLst/>
            <a:gdLst/>
            <a:ahLst/>
            <a:cxnLst/>
            <a:rect l="l" t="t" r="r" b="b"/>
            <a:pathLst>
              <a:path w="184150" h="184785">
                <a:moveTo>
                  <a:pt x="183760" y="92145"/>
                </a:moveTo>
                <a:lnTo>
                  <a:pt x="0" y="92145"/>
                </a:lnTo>
              </a:path>
              <a:path w="184150" h="184785">
                <a:moveTo>
                  <a:pt x="91829" y="184187"/>
                </a:moveTo>
                <a:lnTo>
                  <a:pt x="91829" y="0"/>
                </a:lnTo>
              </a:path>
            </a:pathLst>
          </a:custGeom>
          <a:ln w="41658">
            <a:solidFill>
              <a:srgbClr val="800000"/>
            </a:solidFill>
          </a:ln>
        </p:spPr>
        <p:txBody>
          <a:bodyPr wrap="square" lIns="0" tIns="0" rIns="0" bIns="0" rtlCol="0"/>
          <a:lstStyle/>
          <a:p>
            <a:endParaRPr/>
          </a:p>
        </p:txBody>
      </p:sp>
      <p:grpSp>
        <p:nvGrpSpPr>
          <p:cNvPr id="49" name="object 49"/>
          <p:cNvGrpSpPr/>
          <p:nvPr/>
        </p:nvGrpSpPr>
        <p:grpSpPr>
          <a:xfrm>
            <a:off x="7574195" y="2166526"/>
            <a:ext cx="1625600" cy="1771650"/>
            <a:chOff x="7574195" y="2166526"/>
            <a:chExt cx="1625600" cy="1771650"/>
          </a:xfrm>
        </p:grpSpPr>
        <p:sp>
          <p:nvSpPr>
            <p:cNvPr id="50" name="object 50"/>
            <p:cNvSpPr/>
            <p:nvPr/>
          </p:nvSpPr>
          <p:spPr>
            <a:xfrm>
              <a:off x="8877985" y="2601293"/>
              <a:ext cx="229870" cy="1336675"/>
            </a:xfrm>
            <a:custGeom>
              <a:avLst/>
              <a:gdLst/>
              <a:ahLst/>
              <a:cxnLst/>
              <a:rect l="l" t="t" r="r" b="b"/>
              <a:pathLst>
                <a:path w="229870" h="1336675">
                  <a:moveTo>
                    <a:pt x="184066" y="1243957"/>
                  </a:moveTo>
                  <a:lnTo>
                    <a:pt x="0" y="1243957"/>
                  </a:lnTo>
                </a:path>
                <a:path w="229870" h="1336675">
                  <a:moveTo>
                    <a:pt x="92135" y="1336307"/>
                  </a:moveTo>
                  <a:lnTo>
                    <a:pt x="92135" y="1151812"/>
                  </a:lnTo>
                </a:path>
                <a:path w="229870" h="1336675">
                  <a:moveTo>
                    <a:pt x="229419" y="92145"/>
                  </a:moveTo>
                  <a:lnTo>
                    <a:pt x="45659" y="92145"/>
                  </a:lnTo>
                </a:path>
                <a:path w="229870" h="1336675">
                  <a:moveTo>
                    <a:pt x="137488" y="184187"/>
                  </a:moveTo>
                  <a:lnTo>
                    <a:pt x="137488" y="0"/>
                  </a:lnTo>
                </a:path>
              </a:pathLst>
            </a:custGeom>
            <a:ln w="41658">
              <a:solidFill>
                <a:srgbClr val="800000"/>
              </a:solidFill>
            </a:ln>
          </p:spPr>
          <p:txBody>
            <a:bodyPr wrap="square" lIns="0" tIns="0" rIns="0" bIns="0" rtlCol="0"/>
            <a:lstStyle/>
            <a:p>
              <a:endParaRPr/>
            </a:p>
          </p:txBody>
        </p:sp>
        <p:sp>
          <p:nvSpPr>
            <p:cNvPr id="51" name="object 51"/>
            <p:cNvSpPr/>
            <p:nvPr/>
          </p:nvSpPr>
          <p:spPr>
            <a:xfrm>
              <a:off x="7574195" y="2187356"/>
              <a:ext cx="1625600" cy="1565910"/>
            </a:xfrm>
            <a:custGeom>
              <a:avLst/>
              <a:gdLst/>
              <a:ahLst/>
              <a:cxnLst/>
              <a:rect l="l" t="t" r="r" b="b"/>
              <a:pathLst>
                <a:path w="1625600" h="1565910">
                  <a:moveTo>
                    <a:pt x="338409" y="1565750"/>
                  </a:moveTo>
                  <a:lnTo>
                    <a:pt x="160777" y="1565750"/>
                  </a:lnTo>
                </a:path>
                <a:path w="1625600" h="1565910">
                  <a:moveTo>
                    <a:pt x="177938" y="552665"/>
                  </a:moveTo>
                  <a:lnTo>
                    <a:pt x="0" y="552665"/>
                  </a:lnTo>
                </a:path>
                <a:path w="1625600" h="1565910">
                  <a:moveTo>
                    <a:pt x="269767" y="0"/>
                  </a:moveTo>
                  <a:lnTo>
                    <a:pt x="92135" y="0"/>
                  </a:lnTo>
                </a:path>
                <a:path w="1625600" h="1565910">
                  <a:moveTo>
                    <a:pt x="1625038" y="0"/>
                  </a:moveTo>
                  <a:lnTo>
                    <a:pt x="1447406" y="0"/>
                  </a:lnTo>
                </a:path>
              </a:pathLst>
            </a:custGeom>
            <a:ln w="41658">
              <a:solidFill>
                <a:srgbClr val="000080"/>
              </a:solidFill>
            </a:ln>
          </p:spPr>
          <p:txBody>
            <a:bodyPr wrap="square" lIns="0" tIns="0" rIns="0" bIns="0" rtlCol="0"/>
            <a:lstStyle/>
            <a:p>
              <a:endParaRPr/>
            </a:p>
          </p:txBody>
        </p:sp>
      </p:grpSp>
      <p:sp>
        <p:nvSpPr>
          <p:cNvPr id="52" name="object 52"/>
          <p:cNvSpPr/>
          <p:nvPr/>
        </p:nvSpPr>
        <p:spPr>
          <a:xfrm>
            <a:off x="8768995" y="1818776"/>
            <a:ext cx="178435" cy="0"/>
          </a:xfrm>
          <a:custGeom>
            <a:avLst/>
            <a:gdLst/>
            <a:ahLst/>
            <a:cxnLst/>
            <a:rect l="l" t="t" r="r" b="b"/>
            <a:pathLst>
              <a:path w="178434">
                <a:moveTo>
                  <a:pt x="177938" y="0"/>
                </a:moveTo>
                <a:lnTo>
                  <a:pt x="0" y="0"/>
                </a:lnTo>
              </a:path>
            </a:pathLst>
          </a:custGeom>
          <a:ln w="41660">
            <a:solidFill>
              <a:srgbClr val="000080"/>
            </a:solidFill>
          </a:ln>
        </p:spPr>
        <p:txBody>
          <a:bodyPr wrap="square" lIns="0" tIns="0" rIns="0" bIns="0" rtlCol="0"/>
          <a:lstStyle/>
          <a:p>
            <a:endParaRPr/>
          </a:p>
        </p:txBody>
      </p:sp>
      <p:sp>
        <p:nvSpPr>
          <p:cNvPr id="53" name="object 53"/>
          <p:cNvSpPr txBox="1"/>
          <p:nvPr/>
        </p:nvSpPr>
        <p:spPr>
          <a:xfrm>
            <a:off x="2146390" y="4689173"/>
            <a:ext cx="7617459" cy="1352550"/>
          </a:xfrm>
          <a:prstGeom prst="rect">
            <a:avLst/>
          </a:prstGeom>
        </p:spPr>
        <p:txBody>
          <a:bodyPr vert="horz" wrap="square" lIns="0" tIns="14604" rIns="0" bIns="0" rtlCol="0">
            <a:spAutoFit/>
          </a:bodyPr>
          <a:lstStyle/>
          <a:p>
            <a:pPr marL="12700">
              <a:lnSpc>
                <a:spcPct val="100000"/>
              </a:lnSpc>
              <a:spcBef>
                <a:spcPts val="114"/>
              </a:spcBef>
              <a:tabLst>
                <a:tab pos="2722880" algn="l"/>
                <a:tab pos="5394325" algn="l"/>
              </a:tabLst>
            </a:pPr>
            <a:r>
              <a:rPr sz="1750" spc="5" dirty="0">
                <a:latin typeface="Arial MT"/>
                <a:cs typeface="Arial MT"/>
              </a:rPr>
              <a:t>(a)</a:t>
            </a:r>
            <a:r>
              <a:rPr sz="1750" spc="10" dirty="0">
                <a:latin typeface="Arial MT"/>
                <a:cs typeface="Arial MT"/>
              </a:rPr>
              <a:t> </a:t>
            </a:r>
            <a:r>
              <a:rPr sz="1750" spc="5" dirty="0">
                <a:latin typeface="Arial MT"/>
                <a:cs typeface="Arial MT"/>
              </a:rPr>
              <a:t>1-nearest</a:t>
            </a:r>
            <a:r>
              <a:rPr sz="1750" spc="15" dirty="0">
                <a:latin typeface="Arial MT"/>
                <a:cs typeface="Arial MT"/>
              </a:rPr>
              <a:t> </a:t>
            </a:r>
            <a:r>
              <a:rPr sz="1750" spc="5" dirty="0">
                <a:latin typeface="Arial MT"/>
                <a:cs typeface="Arial MT"/>
              </a:rPr>
              <a:t>neighbor	(b)</a:t>
            </a:r>
            <a:r>
              <a:rPr sz="1750" spc="15" dirty="0">
                <a:latin typeface="Arial MT"/>
                <a:cs typeface="Arial MT"/>
              </a:rPr>
              <a:t> </a:t>
            </a:r>
            <a:r>
              <a:rPr sz="1750" spc="5" dirty="0">
                <a:latin typeface="Arial MT"/>
                <a:cs typeface="Arial MT"/>
              </a:rPr>
              <a:t>2-nearest</a:t>
            </a:r>
            <a:r>
              <a:rPr sz="1750" spc="15" dirty="0">
                <a:latin typeface="Arial MT"/>
                <a:cs typeface="Arial MT"/>
              </a:rPr>
              <a:t> </a:t>
            </a:r>
            <a:r>
              <a:rPr sz="1750" spc="5" dirty="0">
                <a:latin typeface="Arial MT"/>
                <a:cs typeface="Arial MT"/>
              </a:rPr>
              <a:t>neighbor	(c)</a:t>
            </a:r>
            <a:r>
              <a:rPr sz="1750" spc="-15" dirty="0">
                <a:latin typeface="Arial MT"/>
                <a:cs typeface="Arial MT"/>
              </a:rPr>
              <a:t> </a:t>
            </a:r>
            <a:r>
              <a:rPr sz="1750" spc="5" dirty="0">
                <a:latin typeface="Arial MT"/>
                <a:cs typeface="Arial MT"/>
              </a:rPr>
              <a:t>3-nearest</a:t>
            </a:r>
            <a:r>
              <a:rPr sz="1750" spc="-20" dirty="0">
                <a:latin typeface="Arial MT"/>
                <a:cs typeface="Arial MT"/>
              </a:rPr>
              <a:t> </a:t>
            </a:r>
            <a:r>
              <a:rPr sz="1750" spc="5" dirty="0">
                <a:latin typeface="Arial MT"/>
                <a:cs typeface="Arial MT"/>
              </a:rPr>
              <a:t>neighbor</a:t>
            </a:r>
            <a:endParaRPr sz="1750">
              <a:latin typeface="Arial MT"/>
              <a:cs typeface="Arial MT"/>
            </a:endParaRPr>
          </a:p>
          <a:p>
            <a:pPr>
              <a:lnSpc>
                <a:spcPct val="100000"/>
              </a:lnSpc>
              <a:spcBef>
                <a:spcPts val="40"/>
              </a:spcBef>
            </a:pPr>
            <a:endParaRPr sz="2200">
              <a:latin typeface="Arial MT"/>
              <a:cs typeface="Arial MT"/>
            </a:endParaRPr>
          </a:p>
          <a:p>
            <a:pPr marL="574040" marR="417830" indent="-5080">
              <a:lnSpc>
                <a:spcPct val="100000"/>
              </a:lnSpc>
            </a:pPr>
            <a:r>
              <a:rPr sz="2400" spc="-5" dirty="0">
                <a:latin typeface="Arial MT"/>
                <a:cs typeface="Arial MT"/>
              </a:rPr>
              <a:t>K-nearest</a:t>
            </a:r>
            <a:r>
              <a:rPr sz="2400" spc="5" dirty="0">
                <a:latin typeface="Arial MT"/>
                <a:cs typeface="Arial MT"/>
              </a:rPr>
              <a:t> </a:t>
            </a:r>
            <a:r>
              <a:rPr sz="2400" spc="-5" dirty="0">
                <a:latin typeface="Arial MT"/>
                <a:cs typeface="Arial MT"/>
              </a:rPr>
              <a:t>neighbors</a:t>
            </a:r>
            <a:r>
              <a:rPr sz="2400" spc="30" dirty="0">
                <a:latin typeface="Arial MT"/>
                <a:cs typeface="Arial MT"/>
              </a:rPr>
              <a:t> </a:t>
            </a:r>
            <a:r>
              <a:rPr sz="2400" dirty="0">
                <a:latin typeface="Arial MT"/>
                <a:cs typeface="Arial MT"/>
              </a:rPr>
              <a:t>of </a:t>
            </a:r>
            <a:r>
              <a:rPr sz="2400" spc="-5" dirty="0">
                <a:latin typeface="Arial MT"/>
                <a:cs typeface="Arial MT"/>
              </a:rPr>
              <a:t>a</a:t>
            </a:r>
            <a:r>
              <a:rPr sz="2400" spc="-10" dirty="0">
                <a:latin typeface="Arial MT"/>
                <a:cs typeface="Arial MT"/>
              </a:rPr>
              <a:t> </a:t>
            </a:r>
            <a:r>
              <a:rPr sz="2400" dirty="0">
                <a:latin typeface="Arial MT"/>
                <a:cs typeface="Arial MT"/>
              </a:rPr>
              <a:t>record x</a:t>
            </a:r>
            <a:r>
              <a:rPr sz="2400" spc="-10" dirty="0">
                <a:latin typeface="Arial MT"/>
                <a:cs typeface="Arial MT"/>
              </a:rPr>
              <a:t> </a:t>
            </a:r>
            <a:r>
              <a:rPr sz="2400" spc="-5" dirty="0">
                <a:latin typeface="Arial MT"/>
                <a:cs typeface="Arial MT"/>
              </a:rPr>
              <a:t>are</a:t>
            </a:r>
            <a:r>
              <a:rPr sz="2400" spc="5" dirty="0">
                <a:latin typeface="Arial MT"/>
                <a:cs typeface="Arial MT"/>
              </a:rPr>
              <a:t> </a:t>
            </a:r>
            <a:r>
              <a:rPr sz="2400" spc="-5" dirty="0">
                <a:latin typeface="Arial MT"/>
                <a:cs typeface="Arial MT"/>
              </a:rPr>
              <a:t>data</a:t>
            </a:r>
            <a:r>
              <a:rPr sz="2400" spc="-10" dirty="0">
                <a:latin typeface="Arial MT"/>
                <a:cs typeface="Arial MT"/>
              </a:rPr>
              <a:t> </a:t>
            </a:r>
            <a:r>
              <a:rPr sz="2400" spc="-5" dirty="0">
                <a:latin typeface="Arial MT"/>
                <a:cs typeface="Arial MT"/>
              </a:rPr>
              <a:t>points </a:t>
            </a:r>
            <a:r>
              <a:rPr sz="2400" spc="-650" dirty="0">
                <a:latin typeface="Arial MT"/>
                <a:cs typeface="Arial MT"/>
              </a:rPr>
              <a:t> </a:t>
            </a:r>
            <a:r>
              <a:rPr sz="2400" dirty="0">
                <a:latin typeface="Arial MT"/>
                <a:cs typeface="Arial MT"/>
              </a:rPr>
              <a:t>that</a:t>
            </a:r>
            <a:r>
              <a:rPr sz="2400" spc="-5" dirty="0">
                <a:latin typeface="Arial MT"/>
                <a:cs typeface="Arial MT"/>
              </a:rPr>
              <a:t> have</a:t>
            </a:r>
            <a:r>
              <a:rPr sz="2400" spc="-10" dirty="0">
                <a:latin typeface="Arial MT"/>
                <a:cs typeface="Arial MT"/>
              </a:rPr>
              <a:t> </a:t>
            </a:r>
            <a:r>
              <a:rPr sz="2400" dirty="0">
                <a:latin typeface="Arial MT"/>
                <a:cs typeface="Arial MT"/>
              </a:rPr>
              <a:t>the</a:t>
            </a:r>
            <a:r>
              <a:rPr sz="2400" spc="-15" dirty="0">
                <a:latin typeface="Arial MT"/>
                <a:cs typeface="Arial MT"/>
              </a:rPr>
              <a:t> </a:t>
            </a:r>
            <a:r>
              <a:rPr sz="2400" dirty="0">
                <a:latin typeface="Arial MT"/>
                <a:cs typeface="Arial MT"/>
              </a:rPr>
              <a:t>k </a:t>
            </a:r>
            <a:r>
              <a:rPr sz="2400" spc="-5" dirty="0">
                <a:latin typeface="Arial MT"/>
                <a:cs typeface="Arial MT"/>
              </a:rPr>
              <a:t>smallest</a:t>
            </a:r>
            <a:r>
              <a:rPr sz="2400" spc="5" dirty="0">
                <a:latin typeface="Arial MT"/>
                <a:cs typeface="Arial MT"/>
              </a:rPr>
              <a:t> </a:t>
            </a:r>
            <a:r>
              <a:rPr sz="2400" spc="-5" dirty="0">
                <a:latin typeface="Arial MT"/>
                <a:cs typeface="Arial MT"/>
              </a:rPr>
              <a:t>distance</a:t>
            </a:r>
            <a:r>
              <a:rPr sz="2400" spc="5" dirty="0">
                <a:latin typeface="Arial MT"/>
                <a:cs typeface="Arial MT"/>
              </a:rPr>
              <a:t> </a:t>
            </a:r>
            <a:r>
              <a:rPr sz="2400" dirty="0">
                <a:latin typeface="Arial MT"/>
                <a:cs typeface="Arial MT"/>
              </a:rPr>
              <a:t>to x</a:t>
            </a:r>
            <a:endParaRPr sz="240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4486-4096-B9B2-67C1-6B24D1E0D2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5E881B-ADB4-2463-1C68-F61C83E75E37}"/>
              </a:ext>
            </a:extLst>
          </p:cNvPr>
          <p:cNvSpPr>
            <a:spLocks noGrp="1"/>
          </p:cNvSpPr>
          <p:nvPr>
            <p:ph type="body" idx="1"/>
          </p:nvPr>
        </p:nvSpPr>
        <p:spPr>
          <a:xfrm>
            <a:off x="688340" y="1506537"/>
            <a:ext cx="10788650" cy="4339650"/>
          </a:xfrm>
        </p:spPr>
        <p:txBody>
          <a:bodyPr/>
          <a:lstStyle/>
          <a:p>
            <a:pPr algn="just"/>
            <a:r>
              <a:rPr lang="en-US" sz="2400" dirty="0"/>
              <a:t>In the K-Nearest Neighbors (KNN) algorithm, the classification class for a given data point is determined by the majority vote among its </a:t>
            </a:r>
            <a:r>
              <a:rPr lang="en-US" sz="2400" b="1" dirty="0"/>
              <a:t>K</a:t>
            </a:r>
            <a:r>
              <a:rPr lang="en-US" sz="2400" dirty="0"/>
              <a:t> nearest neighbors.</a:t>
            </a:r>
          </a:p>
          <a:p>
            <a:pPr algn="just"/>
            <a:r>
              <a:rPr lang="en-US" sz="2400" dirty="0"/>
              <a:t>When </a:t>
            </a:r>
            <a:r>
              <a:rPr lang="en-US" sz="2400" b="1" dirty="0"/>
              <a:t>K=2</a:t>
            </a:r>
            <a:r>
              <a:rPr lang="en-US" sz="2400" dirty="0"/>
              <a:t> in KNN, the algorithm will consider the 2 closest data points to the query point. The classification class will depend on the labels of these 2 neighbors:</a:t>
            </a:r>
          </a:p>
          <a:p>
            <a:pPr algn="just">
              <a:buFont typeface="+mj-lt"/>
              <a:buAutoNum type="arabicPeriod"/>
            </a:pPr>
            <a:r>
              <a:rPr lang="en-US" sz="2400" b="1" dirty="0"/>
              <a:t>If both neighbors belong to the same class</a:t>
            </a:r>
            <a:r>
              <a:rPr lang="en-US" sz="2400" dirty="0"/>
              <a:t>, the query point will be classified as that class.</a:t>
            </a:r>
          </a:p>
          <a:p>
            <a:pPr algn="just">
              <a:buFont typeface="+mj-lt"/>
              <a:buAutoNum type="arabicPeriod"/>
            </a:pPr>
            <a:r>
              <a:rPr lang="en-US" sz="2400" b="1" dirty="0"/>
              <a:t>If the two neighbors belong to different classes</a:t>
            </a:r>
            <a:r>
              <a:rPr lang="en-US" sz="2400" dirty="0"/>
              <a:t>, the classification becomes ambiguous. In such cases, the algorithm may either:</a:t>
            </a:r>
          </a:p>
          <a:p>
            <a:pPr marL="742950" lvl="1" indent="-285750" algn="just">
              <a:buFont typeface="+mj-lt"/>
              <a:buAutoNum type="arabicPeriod"/>
            </a:pPr>
            <a:r>
              <a:rPr lang="en-US" sz="1400" dirty="0"/>
              <a:t>Use a tie-breaking mechanism, such as assigning the query point to the class of the nearest neighbor (closer of the two).</a:t>
            </a:r>
          </a:p>
          <a:p>
            <a:pPr marL="742950" lvl="1" indent="-285750" algn="just">
              <a:buFont typeface="+mj-lt"/>
              <a:buAutoNum type="arabicPeriod"/>
            </a:pPr>
            <a:r>
              <a:rPr lang="en-US" sz="1400" dirty="0"/>
              <a:t>Randomly assign the class.</a:t>
            </a:r>
          </a:p>
          <a:p>
            <a:pPr marL="742950" lvl="1" indent="-285750" algn="just">
              <a:buFont typeface="+mj-lt"/>
              <a:buAutoNum type="arabicPeriod"/>
            </a:pPr>
            <a:r>
              <a:rPr lang="en-US" sz="1400" dirty="0"/>
              <a:t>Not classify the point and mark it as ambiguous.</a:t>
            </a:r>
          </a:p>
          <a:p>
            <a:pPr algn="just"/>
            <a:r>
              <a:rPr lang="en-US" sz="2400" dirty="0"/>
              <a:t>Using an odd value for </a:t>
            </a:r>
            <a:r>
              <a:rPr lang="en-US" sz="2400" b="1" dirty="0"/>
              <a:t>K</a:t>
            </a:r>
            <a:r>
              <a:rPr lang="en-US" sz="2400" dirty="0"/>
              <a:t> is generally preferred to avoid such ties.</a:t>
            </a:r>
          </a:p>
          <a:p>
            <a:endParaRPr lang="en-US" sz="2400" dirty="0"/>
          </a:p>
        </p:txBody>
      </p:sp>
    </p:spTree>
    <p:extLst>
      <p:ext uri="{BB962C8B-B14F-4D97-AF65-F5344CB8AC3E}">
        <p14:creationId xmlns:p14="http://schemas.microsoft.com/office/powerpoint/2010/main" val="2559437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A918C-43EE-B108-27D4-8B9D231EBD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0ECD07-127E-B10D-08B7-742BF68793C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3B50AFB-4C7B-6740-C5A3-3FDA5737FEAD}"/>
              </a:ext>
            </a:extLst>
          </p:cNvPr>
          <p:cNvPicPr>
            <a:picLocks noChangeAspect="1"/>
          </p:cNvPicPr>
          <p:nvPr/>
        </p:nvPicPr>
        <p:blipFill>
          <a:blip r:embed="rId2"/>
          <a:stretch>
            <a:fillRect/>
          </a:stretch>
        </p:blipFill>
        <p:spPr>
          <a:xfrm>
            <a:off x="838200" y="681254"/>
            <a:ext cx="10058400" cy="5969376"/>
          </a:xfrm>
          <a:prstGeom prst="rect">
            <a:avLst/>
          </a:prstGeom>
        </p:spPr>
      </p:pic>
    </p:spTree>
    <p:extLst>
      <p:ext uri="{BB962C8B-B14F-4D97-AF65-F5344CB8AC3E}">
        <p14:creationId xmlns:p14="http://schemas.microsoft.com/office/powerpoint/2010/main" val="2424092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1D30-CC0F-453B-904D-35C7F83629F2}"/>
              </a:ext>
            </a:extLst>
          </p:cNvPr>
          <p:cNvSpPr>
            <a:spLocks noGrp="1"/>
          </p:cNvSpPr>
          <p:nvPr>
            <p:ph type="title"/>
          </p:nvPr>
        </p:nvSpPr>
        <p:spPr/>
        <p:txBody>
          <a:bodyPr/>
          <a:lstStyle/>
          <a:p>
            <a:r>
              <a:rPr lang="en-US" dirty="0"/>
              <a:t>KNN algorithmic steps</a:t>
            </a:r>
            <a:endParaRPr lang="en-IN" dirty="0"/>
          </a:p>
        </p:txBody>
      </p:sp>
      <p:sp>
        <p:nvSpPr>
          <p:cNvPr id="3" name="Text Placeholder 2">
            <a:extLst>
              <a:ext uri="{FF2B5EF4-FFF2-40B4-BE49-F238E27FC236}">
                <a16:creationId xmlns:a16="http://schemas.microsoft.com/office/drawing/2014/main" id="{57277F7F-6FED-4824-9C9A-0AB2131C5A90}"/>
              </a:ext>
            </a:extLst>
          </p:cNvPr>
          <p:cNvSpPr>
            <a:spLocks noGrp="1"/>
          </p:cNvSpPr>
          <p:nvPr>
            <p:ph type="body" idx="1"/>
          </p:nvPr>
        </p:nvSpPr>
        <p:spPr>
          <a:xfrm>
            <a:off x="688340" y="1506536"/>
            <a:ext cx="10665460" cy="4208463"/>
          </a:xfrm>
        </p:spPr>
        <p:txBody>
          <a:bodyPr/>
          <a:lstStyle/>
          <a:p>
            <a:endParaRPr lang="en-IN" dirty="0"/>
          </a:p>
        </p:txBody>
      </p:sp>
      <p:pic>
        <p:nvPicPr>
          <p:cNvPr id="1026" name="Picture 2" descr="Working steps of KNN algorithm | Download Scientific Diagram">
            <a:extLst>
              <a:ext uri="{FF2B5EF4-FFF2-40B4-BE49-F238E27FC236}">
                <a16:creationId xmlns:a16="http://schemas.microsoft.com/office/drawing/2014/main" id="{502741A8-8ABE-447E-966B-D6C49BE52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404" y="1511018"/>
            <a:ext cx="4555191" cy="487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C781-1354-4778-8C0C-372683B75D09}"/>
              </a:ext>
            </a:extLst>
          </p:cNvPr>
          <p:cNvSpPr>
            <a:spLocks noGrp="1"/>
          </p:cNvSpPr>
          <p:nvPr>
            <p:ph type="title"/>
          </p:nvPr>
        </p:nvSpPr>
        <p:spPr>
          <a:xfrm>
            <a:off x="762000" y="461594"/>
            <a:ext cx="11277599" cy="697230"/>
          </a:xfrm>
        </p:spPr>
        <p:txBody>
          <a:bodyPr>
            <a:noAutofit/>
          </a:bodyPr>
          <a:lstStyle/>
          <a:p>
            <a:r>
              <a:rPr lang="en-US" sz="2800" b="1" kern="1200" spc="-5" dirty="0" err="1">
                <a:solidFill>
                  <a:srgbClr val="3333FF"/>
                </a:solidFill>
                <a:latin typeface="Carlito"/>
                <a:cs typeface="+mj-cs"/>
              </a:rPr>
              <a:t>kNN</a:t>
            </a:r>
            <a:r>
              <a:rPr lang="en-US" sz="2800" b="1" kern="1200" spc="-5" dirty="0">
                <a:solidFill>
                  <a:srgbClr val="3333FF"/>
                </a:solidFill>
                <a:latin typeface="Carlito"/>
                <a:cs typeface="+mj-cs"/>
              </a:rPr>
              <a:t> Algorithm Manual Implementation</a:t>
            </a:r>
            <a:br>
              <a:rPr lang="en-US" sz="1800" kern="1200" dirty="0">
                <a:latin typeface="+mn-lt"/>
                <a:ea typeface="+mn-ea"/>
                <a:cs typeface="+mn-cs"/>
              </a:rPr>
            </a:br>
            <a:endParaRPr lang="en-IN" sz="1800" kern="1200" dirty="0">
              <a:latin typeface="+mn-lt"/>
              <a:ea typeface="+mn-ea"/>
              <a:cs typeface="+mn-cs"/>
            </a:endParaRPr>
          </a:p>
        </p:txBody>
      </p:sp>
      <p:sp>
        <p:nvSpPr>
          <p:cNvPr id="4" name="TextBox 3">
            <a:extLst>
              <a:ext uri="{FF2B5EF4-FFF2-40B4-BE49-F238E27FC236}">
                <a16:creationId xmlns:a16="http://schemas.microsoft.com/office/drawing/2014/main" id="{10A7B4DC-B65A-44C9-91A1-02739C194FE6}"/>
              </a:ext>
            </a:extLst>
          </p:cNvPr>
          <p:cNvSpPr txBox="1"/>
          <p:nvPr/>
        </p:nvSpPr>
        <p:spPr>
          <a:xfrm>
            <a:off x="838200" y="1158824"/>
            <a:ext cx="10134600" cy="646331"/>
          </a:xfrm>
          <a:prstGeom prst="rect">
            <a:avLst/>
          </a:prstGeom>
          <a:noFill/>
        </p:spPr>
        <p:txBody>
          <a:bodyPr wrap="square">
            <a:spAutoFit/>
          </a:bodyPr>
          <a:lstStyle/>
          <a:p>
            <a:r>
              <a:rPr lang="en-US" dirty="0"/>
              <a:t>Suppose we have height and weight and its corresponding T-shirt size of several customers. Your task is to predict the T-shirt size of Anna, whose </a:t>
            </a:r>
            <a:r>
              <a:rPr lang="en-US" dirty="0">
                <a:solidFill>
                  <a:srgbClr val="C00000"/>
                </a:solidFill>
              </a:rPr>
              <a:t>height is 161cm and her weight is 61kg.</a:t>
            </a:r>
            <a:endParaRPr lang="en-IN" dirty="0">
              <a:solidFill>
                <a:srgbClr val="C00000"/>
              </a:solidFill>
            </a:endParaRPr>
          </a:p>
        </p:txBody>
      </p:sp>
      <p:pic>
        <p:nvPicPr>
          <p:cNvPr id="6" name="Picture 5">
            <a:extLst>
              <a:ext uri="{FF2B5EF4-FFF2-40B4-BE49-F238E27FC236}">
                <a16:creationId xmlns:a16="http://schemas.microsoft.com/office/drawing/2014/main" id="{49066E99-2EE3-4AEC-9AC5-A04AE86BDDA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3962400" y="1805155"/>
            <a:ext cx="3352800" cy="5135136"/>
          </a:xfrm>
          <a:prstGeom prst="rect">
            <a:avLst/>
          </a:prstGeom>
        </p:spPr>
      </p:pic>
    </p:spTree>
    <p:extLst>
      <p:ext uri="{BB962C8B-B14F-4D97-AF65-F5344CB8AC3E}">
        <p14:creationId xmlns:p14="http://schemas.microsoft.com/office/powerpoint/2010/main" val="328354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A7BE-65E3-4C4F-A467-65295797A896}"/>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215A2918-894D-4C53-AADD-3D98646F9C23}"/>
              </a:ext>
            </a:extLst>
          </p:cNvPr>
          <p:cNvSpPr txBox="1"/>
          <p:nvPr/>
        </p:nvSpPr>
        <p:spPr>
          <a:xfrm>
            <a:off x="2362200" y="1752600"/>
            <a:ext cx="6934200" cy="923330"/>
          </a:xfrm>
          <a:prstGeom prst="rect">
            <a:avLst/>
          </a:prstGeom>
          <a:noFill/>
        </p:spPr>
        <p:txBody>
          <a:bodyPr wrap="square">
            <a:spAutoFit/>
          </a:bodyPr>
          <a:lstStyle/>
          <a:p>
            <a:r>
              <a:rPr lang="en-US" dirty="0">
                <a:solidFill>
                  <a:srgbClr val="C00000"/>
                </a:solidFill>
              </a:rPr>
              <a:t>Step1: </a:t>
            </a:r>
            <a:r>
              <a:rPr lang="en-US" dirty="0"/>
              <a:t>Calculate the Euclidean distance between the new point and the existing points</a:t>
            </a:r>
          </a:p>
          <a:p>
            <a:r>
              <a:rPr lang="en-US" dirty="0"/>
              <a:t>For example, Euclidean distance between point P1(1,1) and P2(5,4) is</a:t>
            </a:r>
            <a:endParaRPr lang="en-IN" dirty="0"/>
          </a:p>
        </p:txBody>
      </p:sp>
      <p:pic>
        <p:nvPicPr>
          <p:cNvPr id="5" name="Picture 4">
            <a:extLst>
              <a:ext uri="{FF2B5EF4-FFF2-40B4-BE49-F238E27FC236}">
                <a16:creationId xmlns:a16="http://schemas.microsoft.com/office/drawing/2014/main" id="{7A1A8E82-9B34-4515-94C8-1B3A447BFA5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6000"/>
                    </a14:imgEffect>
                    <a14:imgEffect>
                      <a14:colorTemperature colorTemp="7056"/>
                    </a14:imgEffect>
                  </a14:imgLayer>
                </a14:imgProps>
              </a:ext>
            </a:extLst>
          </a:blip>
          <a:stretch>
            <a:fillRect/>
          </a:stretch>
        </p:blipFill>
        <p:spPr>
          <a:xfrm>
            <a:off x="3849493" y="3124201"/>
            <a:ext cx="4456307" cy="3463451"/>
          </a:xfrm>
          <a:prstGeom prst="rect">
            <a:avLst/>
          </a:prstGeom>
          <a:effectLst>
            <a:outerShdw dist="50800" dir="5400000" algn="ctr" rotWithShape="0">
              <a:srgbClr val="000000"/>
            </a:outerShdw>
          </a:effectLst>
        </p:spPr>
      </p:pic>
    </p:spTree>
    <p:extLst>
      <p:ext uri="{BB962C8B-B14F-4D97-AF65-F5344CB8AC3E}">
        <p14:creationId xmlns:p14="http://schemas.microsoft.com/office/powerpoint/2010/main" val="3183441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8437" y="505416"/>
            <a:ext cx="5043800" cy="591738"/>
          </a:xfrm>
          <a:prstGeom prst="rect">
            <a:avLst/>
          </a:prstGeom>
        </p:spPr>
        <p:txBody>
          <a:bodyPr vert="horz" wrap="square" lIns="0" tIns="12102" rIns="0" bIns="0" rtlCol="0">
            <a:spAutoFit/>
          </a:bodyPr>
          <a:lstStyle/>
          <a:p>
            <a:pPr algn="l" rtl="0">
              <a:lnSpc>
                <a:spcPct val="150000"/>
              </a:lnSpc>
              <a:spcBef>
                <a:spcPts val="95"/>
              </a:spcBef>
            </a:pPr>
            <a:r>
              <a:rPr sz="2800" b="1" kern="1200" spc="-5" dirty="0">
                <a:solidFill>
                  <a:srgbClr val="3333FF"/>
                </a:solidFill>
                <a:latin typeface="Carlito"/>
                <a:cs typeface="+mj-cs"/>
              </a:rPr>
              <a:t>k-Nearest Neighbor Learning</a:t>
            </a:r>
          </a:p>
        </p:txBody>
      </p:sp>
      <p:sp>
        <p:nvSpPr>
          <p:cNvPr id="3" name="object 3"/>
          <p:cNvSpPr txBox="1">
            <a:spLocks noGrp="1"/>
          </p:cNvSpPr>
          <p:nvPr>
            <p:ph type="body" idx="1"/>
          </p:nvPr>
        </p:nvSpPr>
        <p:spPr>
          <a:xfrm>
            <a:off x="609600" y="1367277"/>
            <a:ext cx="11050025" cy="2157193"/>
          </a:xfrm>
          <a:prstGeom prst="rect">
            <a:avLst/>
          </a:prstGeom>
        </p:spPr>
        <p:txBody>
          <a:bodyPr vert="horz" wrap="square" lIns="0" tIns="38036" rIns="0" bIns="0" rtlCol="0">
            <a:spAutoFit/>
          </a:bodyPr>
          <a:lstStyle/>
          <a:p>
            <a:pPr marL="406310" marR="73770" indent="-337727">
              <a:spcBef>
                <a:spcPts val="635"/>
              </a:spcBef>
              <a:buChar char="•"/>
              <a:tabLst>
                <a:tab pos="406310" algn="l"/>
                <a:tab pos="406885" algn="l"/>
              </a:tabLst>
            </a:pPr>
            <a:r>
              <a:rPr spc="-5" dirty="0"/>
              <a:t>The nearest neighbors of an instance are defined in </a:t>
            </a:r>
            <a:r>
              <a:rPr spc="-9" dirty="0"/>
              <a:t>terms </a:t>
            </a:r>
            <a:r>
              <a:rPr spc="-5" dirty="0"/>
              <a:t>of</a:t>
            </a:r>
            <a:r>
              <a:rPr spc="-73" dirty="0"/>
              <a:t> </a:t>
            </a:r>
            <a:r>
              <a:rPr spc="-5" dirty="0"/>
              <a:t>Euclidean  distance.</a:t>
            </a:r>
          </a:p>
          <a:p>
            <a:pPr marL="406310" marR="997620" indent="-337727">
              <a:lnSpc>
                <a:spcPct val="119200"/>
              </a:lnSpc>
              <a:spcBef>
                <a:spcPts val="23"/>
              </a:spcBef>
              <a:buChar char="•"/>
              <a:tabLst>
                <a:tab pos="406310" algn="l"/>
                <a:tab pos="406885" algn="l"/>
                <a:tab pos="5477402" algn="l"/>
                <a:tab pos="7463422" algn="l"/>
              </a:tabLst>
            </a:pPr>
            <a:r>
              <a:rPr u="sng" spc="-5" dirty="0"/>
              <a:t>Euclidean</a:t>
            </a:r>
            <a:r>
              <a:rPr u="sng" spc="-23" dirty="0"/>
              <a:t> </a:t>
            </a:r>
            <a:r>
              <a:rPr u="sng" spc="-5" dirty="0"/>
              <a:t>distance</a:t>
            </a:r>
            <a:r>
              <a:rPr u="sng" spc="-27" dirty="0"/>
              <a:t> </a:t>
            </a:r>
            <a:r>
              <a:rPr spc="-5" dirty="0"/>
              <a:t>between the</a:t>
            </a:r>
            <a:r>
              <a:rPr spc="-23" dirty="0"/>
              <a:t> </a:t>
            </a:r>
            <a:r>
              <a:rPr spc="-5" dirty="0"/>
              <a:t>instances</a:t>
            </a:r>
            <a:r>
              <a:rPr dirty="0"/>
              <a:t>	</a:t>
            </a:r>
            <a:r>
              <a:rPr spc="-9" dirty="0"/>
              <a:t>x</a:t>
            </a:r>
            <a:r>
              <a:rPr sz="1361" dirty="0"/>
              <a:t>i</a:t>
            </a:r>
            <a:r>
              <a:rPr sz="1361" spc="-5" dirty="0"/>
              <a:t> </a:t>
            </a:r>
            <a:r>
              <a:rPr spc="-5" dirty="0"/>
              <a:t>= &lt;x</a:t>
            </a:r>
            <a:r>
              <a:rPr sz="1361" spc="9" dirty="0"/>
              <a:t>i1</a:t>
            </a:r>
            <a:r>
              <a:rPr spc="-5" dirty="0"/>
              <a:t>,…,x</a:t>
            </a:r>
            <a:r>
              <a:rPr sz="1361" spc="9" dirty="0"/>
              <a:t>i</a:t>
            </a:r>
            <a:r>
              <a:rPr lang="en-IN" sz="1361" spc="9" dirty="0"/>
              <a:t>n</a:t>
            </a:r>
            <a:r>
              <a:rPr spc="-5" dirty="0"/>
              <a:t>&gt;</a:t>
            </a:r>
            <a:r>
              <a:rPr dirty="0"/>
              <a:t>	</a:t>
            </a:r>
            <a:r>
              <a:rPr spc="-5" dirty="0"/>
              <a:t>and  x</a:t>
            </a:r>
            <a:r>
              <a:rPr sz="1361" spc="-5" dirty="0"/>
              <a:t>j </a:t>
            </a:r>
            <a:r>
              <a:rPr spc="-5" dirty="0"/>
              <a:t>= </a:t>
            </a:r>
            <a:r>
              <a:rPr dirty="0"/>
              <a:t>&lt;x</a:t>
            </a:r>
            <a:r>
              <a:rPr sz="1361" dirty="0"/>
              <a:t>j1</a:t>
            </a:r>
            <a:r>
              <a:rPr dirty="0"/>
              <a:t>,…,</a:t>
            </a:r>
            <a:r>
              <a:rPr dirty="0" err="1"/>
              <a:t>x</a:t>
            </a:r>
            <a:r>
              <a:rPr sz="1361" dirty="0" err="1"/>
              <a:t>j</a:t>
            </a:r>
            <a:r>
              <a:rPr lang="en-IN" sz="1361" dirty="0"/>
              <a:t>n</a:t>
            </a:r>
            <a:r>
              <a:rPr dirty="0"/>
              <a:t>&gt;</a:t>
            </a:r>
            <a:r>
              <a:rPr spc="-145" dirty="0"/>
              <a:t> </a:t>
            </a:r>
            <a:r>
              <a:rPr spc="-5" dirty="0"/>
              <a:t>are:</a:t>
            </a:r>
            <a:endParaRPr sz="1361" dirty="0"/>
          </a:p>
        </p:txBody>
      </p:sp>
      <p:grpSp>
        <p:nvGrpSpPr>
          <p:cNvPr id="5" name="object 5"/>
          <p:cNvGrpSpPr/>
          <p:nvPr/>
        </p:nvGrpSpPr>
        <p:grpSpPr>
          <a:xfrm>
            <a:off x="5720518" y="4242353"/>
            <a:ext cx="1765790" cy="828146"/>
            <a:chOff x="5292113" y="4027891"/>
            <a:chExt cx="1945639" cy="912494"/>
          </a:xfrm>
        </p:grpSpPr>
        <p:sp>
          <p:nvSpPr>
            <p:cNvPr id="6" name="object 6"/>
            <p:cNvSpPr/>
            <p:nvPr/>
          </p:nvSpPr>
          <p:spPr>
            <a:xfrm>
              <a:off x="5299138" y="4587747"/>
              <a:ext cx="43180" cy="24765"/>
            </a:xfrm>
            <a:custGeom>
              <a:avLst/>
              <a:gdLst/>
              <a:ahLst/>
              <a:cxnLst/>
              <a:rect l="l" t="t" r="r" b="b"/>
              <a:pathLst>
                <a:path w="43179" h="24764">
                  <a:moveTo>
                    <a:pt x="0" y="24574"/>
                  </a:moveTo>
                  <a:lnTo>
                    <a:pt x="43052" y="0"/>
                  </a:lnTo>
                </a:path>
              </a:pathLst>
            </a:custGeom>
            <a:ln w="14051">
              <a:solidFill>
                <a:srgbClr val="000000"/>
              </a:solidFill>
            </a:ln>
          </p:spPr>
          <p:txBody>
            <a:bodyPr wrap="square" lIns="0" tIns="0" rIns="0" bIns="0" rtlCol="0"/>
            <a:lstStyle/>
            <a:p>
              <a:endParaRPr sz="1634"/>
            </a:p>
          </p:txBody>
        </p:sp>
        <p:sp>
          <p:nvSpPr>
            <p:cNvPr id="7" name="object 7"/>
            <p:cNvSpPr/>
            <p:nvPr/>
          </p:nvSpPr>
          <p:spPr>
            <a:xfrm>
              <a:off x="5342191" y="4594796"/>
              <a:ext cx="62865" cy="331470"/>
            </a:xfrm>
            <a:custGeom>
              <a:avLst/>
              <a:gdLst/>
              <a:ahLst/>
              <a:cxnLst/>
              <a:rect l="l" t="t" r="r" b="b"/>
              <a:pathLst>
                <a:path w="62864" h="331470">
                  <a:moveTo>
                    <a:pt x="0" y="0"/>
                  </a:moveTo>
                  <a:lnTo>
                    <a:pt x="62484" y="331470"/>
                  </a:lnTo>
                </a:path>
              </a:pathLst>
            </a:custGeom>
            <a:ln w="28102">
              <a:solidFill>
                <a:srgbClr val="000000"/>
              </a:solidFill>
            </a:ln>
          </p:spPr>
          <p:txBody>
            <a:bodyPr wrap="square" lIns="0" tIns="0" rIns="0" bIns="0" rtlCol="0"/>
            <a:lstStyle/>
            <a:p>
              <a:endParaRPr sz="1634"/>
            </a:p>
          </p:txBody>
        </p:sp>
        <p:sp>
          <p:nvSpPr>
            <p:cNvPr id="8" name="object 8"/>
            <p:cNvSpPr/>
            <p:nvPr/>
          </p:nvSpPr>
          <p:spPr>
            <a:xfrm>
              <a:off x="5411724" y="4034916"/>
              <a:ext cx="1826260" cy="891540"/>
            </a:xfrm>
            <a:custGeom>
              <a:avLst/>
              <a:gdLst/>
              <a:ahLst/>
              <a:cxnLst/>
              <a:rect l="l" t="t" r="r" b="b"/>
              <a:pathLst>
                <a:path w="1826259" h="891539">
                  <a:moveTo>
                    <a:pt x="0" y="891349"/>
                  </a:moveTo>
                  <a:lnTo>
                    <a:pt x="82486" y="0"/>
                  </a:lnTo>
                </a:path>
                <a:path w="1826259" h="891539">
                  <a:moveTo>
                    <a:pt x="82486" y="0"/>
                  </a:moveTo>
                  <a:lnTo>
                    <a:pt x="1825752" y="0"/>
                  </a:lnTo>
                </a:path>
              </a:pathLst>
            </a:custGeom>
            <a:ln w="14051">
              <a:solidFill>
                <a:srgbClr val="000000"/>
              </a:solidFill>
            </a:ln>
          </p:spPr>
          <p:txBody>
            <a:bodyPr wrap="square" lIns="0" tIns="0" rIns="0" bIns="0" rtlCol="0"/>
            <a:lstStyle/>
            <a:p>
              <a:endParaRPr sz="1634"/>
            </a:p>
          </p:txBody>
        </p:sp>
      </p:grpSp>
      <p:sp>
        <p:nvSpPr>
          <p:cNvPr id="9" name="object 9"/>
          <p:cNvSpPr txBox="1"/>
          <p:nvPr/>
        </p:nvSpPr>
        <p:spPr>
          <a:xfrm>
            <a:off x="6078422" y="4151917"/>
            <a:ext cx="112379" cy="227591"/>
          </a:xfrm>
          <a:prstGeom prst="rect">
            <a:avLst/>
          </a:prstGeom>
        </p:spPr>
        <p:txBody>
          <a:bodyPr vert="horz" wrap="square" lIns="0" tIns="10950" rIns="0" bIns="0" rtlCol="0">
            <a:spAutoFit/>
          </a:bodyPr>
          <a:lstStyle/>
          <a:p>
            <a:pPr marL="11527">
              <a:spcBef>
                <a:spcPts val="86"/>
              </a:spcBef>
            </a:pPr>
            <a:r>
              <a:rPr sz="1407" i="1" spc="-5" dirty="0">
                <a:latin typeface="Times New Roman"/>
                <a:cs typeface="Times New Roman"/>
              </a:rPr>
              <a:t>n</a:t>
            </a:r>
            <a:endParaRPr sz="1407">
              <a:latin typeface="Times New Roman"/>
              <a:cs typeface="Times New Roman"/>
            </a:endParaRPr>
          </a:p>
        </p:txBody>
      </p:sp>
      <p:sp>
        <p:nvSpPr>
          <p:cNvPr id="12" name="object 12"/>
          <p:cNvSpPr txBox="1">
            <a:spLocks noGrp="1"/>
          </p:cNvSpPr>
          <p:nvPr>
            <p:ph type="sldNum" sz="quarter" idx="7"/>
          </p:nvPr>
        </p:nvSpPr>
        <p:spPr>
          <a:xfrm>
            <a:off x="9210339" y="5788383"/>
            <a:ext cx="2544952" cy="281654"/>
          </a:xfrm>
          <a:prstGeom prst="rect">
            <a:avLst/>
          </a:prstGeom>
        </p:spPr>
        <p:txBody>
          <a:bodyPr vert="horz" wrap="square" lIns="0" tIns="4610" rIns="0" bIns="0" rtlCol="0">
            <a:spAutoFit/>
          </a:bodyPr>
          <a:lstStyle/>
          <a:p>
            <a:pPr marL="36885">
              <a:spcBef>
                <a:spcPts val="36"/>
              </a:spcBef>
            </a:pPr>
            <a:fld id="{81D60167-4931-47E6-BA6A-407CBD079E47}" type="slidenum">
              <a:rPr spc="5" dirty="0"/>
              <a:pPr marL="36885">
                <a:spcBef>
                  <a:spcPts val="36"/>
                </a:spcBef>
              </a:pPr>
              <a:t>19</a:t>
            </a:fld>
            <a:endParaRPr spc="5" dirty="0"/>
          </a:p>
        </p:txBody>
      </p:sp>
      <p:sp>
        <p:nvSpPr>
          <p:cNvPr id="10" name="object 10"/>
          <p:cNvSpPr txBox="1"/>
          <p:nvPr/>
        </p:nvSpPr>
        <p:spPr>
          <a:xfrm>
            <a:off x="4450923" y="4151917"/>
            <a:ext cx="3035385" cy="869004"/>
          </a:xfrm>
          <a:prstGeom prst="rect">
            <a:avLst/>
          </a:prstGeom>
        </p:spPr>
        <p:txBody>
          <a:bodyPr vert="horz" wrap="square" lIns="0" tIns="74343" rIns="0" bIns="0" rtlCol="0">
            <a:spAutoFit/>
          </a:bodyPr>
          <a:lstStyle/>
          <a:p>
            <a:pPr marL="34580">
              <a:spcBef>
                <a:spcPts val="585"/>
              </a:spcBef>
              <a:tabLst>
                <a:tab pos="1481158" algn="l"/>
              </a:tabLst>
            </a:pPr>
            <a:r>
              <a:rPr sz="2405" i="1" dirty="0">
                <a:latin typeface="Times New Roman"/>
                <a:cs typeface="Times New Roman"/>
              </a:rPr>
              <a:t>d</a:t>
            </a:r>
            <a:r>
              <a:rPr sz="2405" i="1" spc="-349" dirty="0">
                <a:latin typeface="Times New Roman"/>
                <a:cs typeface="Times New Roman"/>
              </a:rPr>
              <a:t> </a:t>
            </a:r>
            <a:r>
              <a:rPr sz="2405" spc="177" dirty="0">
                <a:latin typeface="Times New Roman"/>
                <a:cs typeface="Times New Roman"/>
              </a:rPr>
              <a:t>(</a:t>
            </a:r>
            <a:r>
              <a:rPr sz="2405" i="1" spc="-5" dirty="0">
                <a:latin typeface="Times New Roman"/>
                <a:cs typeface="Times New Roman"/>
              </a:rPr>
              <a:t>x</a:t>
            </a:r>
            <a:r>
              <a:rPr sz="1407" i="1" spc="41" dirty="0">
                <a:latin typeface="Times New Roman"/>
                <a:cs typeface="Times New Roman"/>
              </a:rPr>
              <a:t>i</a:t>
            </a:r>
            <a:r>
              <a:rPr sz="2405" dirty="0">
                <a:latin typeface="Times New Roman"/>
                <a:cs typeface="Times New Roman"/>
              </a:rPr>
              <a:t>,</a:t>
            </a:r>
            <a:r>
              <a:rPr sz="2405" spc="-182" dirty="0">
                <a:latin typeface="Times New Roman"/>
                <a:cs typeface="Times New Roman"/>
              </a:rPr>
              <a:t> </a:t>
            </a:r>
            <a:r>
              <a:rPr sz="2405" i="1" spc="-27" dirty="0">
                <a:latin typeface="Times New Roman"/>
                <a:cs typeface="Times New Roman"/>
              </a:rPr>
              <a:t>x</a:t>
            </a:r>
            <a:r>
              <a:rPr sz="1407" i="1" spc="-5" dirty="0">
                <a:latin typeface="Times New Roman"/>
                <a:cs typeface="Times New Roman"/>
              </a:rPr>
              <a:t>j</a:t>
            </a:r>
            <a:r>
              <a:rPr sz="1407" i="1" spc="-222" dirty="0">
                <a:latin typeface="Times New Roman"/>
                <a:cs typeface="Times New Roman"/>
              </a:rPr>
              <a:t> </a:t>
            </a:r>
            <a:r>
              <a:rPr sz="2405" dirty="0">
                <a:latin typeface="Times New Roman"/>
                <a:cs typeface="Times New Roman"/>
              </a:rPr>
              <a:t>)</a:t>
            </a:r>
            <a:r>
              <a:rPr sz="2405" spc="-54" dirty="0">
                <a:latin typeface="Times New Roman"/>
                <a:cs typeface="Times New Roman"/>
              </a:rPr>
              <a:t> </a:t>
            </a:r>
            <a:r>
              <a:rPr sz="2405" dirty="0">
                <a:latin typeface="Symbol"/>
                <a:cs typeface="Symbol"/>
              </a:rPr>
              <a:t></a:t>
            </a:r>
            <a:r>
              <a:rPr sz="2405" dirty="0">
                <a:latin typeface="Times New Roman"/>
                <a:cs typeface="Times New Roman"/>
              </a:rPr>
              <a:t>	</a:t>
            </a:r>
            <a:r>
              <a:rPr sz="5378" spc="442" baseline="-8438" dirty="0">
                <a:latin typeface="Symbol"/>
                <a:cs typeface="Symbol"/>
              </a:rPr>
              <a:t></a:t>
            </a:r>
            <a:r>
              <a:rPr sz="2405" spc="177" dirty="0">
                <a:latin typeface="Times New Roman"/>
                <a:cs typeface="Times New Roman"/>
              </a:rPr>
              <a:t>(</a:t>
            </a:r>
            <a:r>
              <a:rPr sz="2405" i="1" spc="-5" dirty="0">
                <a:latin typeface="Times New Roman"/>
                <a:cs typeface="Times New Roman"/>
              </a:rPr>
              <a:t>x</a:t>
            </a:r>
            <a:r>
              <a:rPr sz="1407" i="1" spc="-5" dirty="0">
                <a:latin typeface="Times New Roman"/>
                <a:cs typeface="Times New Roman"/>
              </a:rPr>
              <a:t>ir</a:t>
            </a:r>
            <a:r>
              <a:rPr sz="1407" i="1" spc="168" dirty="0">
                <a:latin typeface="Times New Roman"/>
                <a:cs typeface="Times New Roman"/>
              </a:rPr>
              <a:t> </a:t>
            </a:r>
            <a:r>
              <a:rPr sz="2405" dirty="0">
                <a:latin typeface="Symbol"/>
                <a:cs typeface="Symbol"/>
              </a:rPr>
              <a:t></a:t>
            </a:r>
            <a:r>
              <a:rPr sz="2405" spc="-95" dirty="0">
                <a:latin typeface="Times New Roman"/>
                <a:cs typeface="Times New Roman"/>
              </a:rPr>
              <a:t> </a:t>
            </a:r>
            <a:r>
              <a:rPr sz="2405" i="1" spc="-5" dirty="0">
                <a:latin typeface="Times New Roman"/>
                <a:cs typeface="Times New Roman"/>
              </a:rPr>
              <a:t>x</a:t>
            </a:r>
            <a:r>
              <a:rPr sz="1407" i="1" spc="-5" dirty="0">
                <a:latin typeface="Times New Roman"/>
                <a:cs typeface="Times New Roman"/>
              </a:rPr>
              <a:t>jr</a:t>
            </a:r>
            <a:r>
              <a:rPr sz="1407" i="1" spc="-227" dirty="0">
                <a:latin typeface="Times New Roman"/>
                <a:cs typeface="Times New Roman"/>
              </a:rPr>
              <a:t> </a:t>
            </a:r>
            <a:r>
              <a:rPr sz="2405" spc="132" dirty="0">
                <a:latin typeface="Times New Roman"/>
                <a:cs typeface="Times New Roman"/>
              </a:rPr>
              <a:t>)</a:t>
            </a:r>
            <a:r>
              <a:rPr sz="2110" spc="-6" baseline="43010" dirty="0">
                <a:latin typeface="Times New Roman"/>
                <a:cs typeface="Times New Roman"/>
              </a:rPr>
              <a:t>2</a:t>
            </a:r>
            <a:endParaRPr sz="2110" baseline="43010" dirty="0">
              <a:latin typeface="Times New Roman"/>
              <a:cs typeface="Times New Roman"/>
            </a:endParaRPr>
          </a:p>
          <a:p>
            <a:pPr marL="267992" algn="ctr">
              <a:spcBef>
                <a:spcPts val="185"/>
              </a:spcBef>
            </a:pPr>
            <a:r>
              <a:rPr sz="1407" i="1" spc="-5" dirty="0">
                <a:latin typeface="Times New Roman"/>
                <a:cs typeface="Times New Roman"/>
              </a:rPr>
              <a:t>r</a:t>
            </a:r>
            <a:r>
              <a:rPr sz="1407" i="1" spc="-185" dirty="0">
                <a:latin typeface="Times New Roman"/>
                <a:cs typeface="Times New Roman"/>
              </a:rPr>
              <a:t> </a:t>
            </a:r>
            <a:r>
              <a:rPr sz="1407" spc="-41" dirty="0">
                <a:latin typeface="Symbol"/>
                <a:cs typeface="Symbol"/>
              </a:rPr>
              <a:t></a:t>
            </a:r>
            <a:r>
              <a:rPr sz="1407" spc="-41" dirty="0">
                <a:latin typeface="Times New Roman"/>
                <a:cs typeface="Times New Roman"/>
              </a:rPr>
              <a:t>1</a:t>
            </a:r>
            <a:endParaRPr sz="1407"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5813" y="1693290"/>
            <a:ext cx="6040755" cy="1613134"/>
          </a:xfrm>
          <a:prstGeom prst="rect">
            <a:avLst/>
          </a:prstGeom>
        </p:spPr>
        <p:txBody>
          <a:bodyPr vert="horz" wrap="square" lIns="0" tIns="116205" rIns="0" bIns="0" rtlCol="0">
            <a:spAutoFit/>
          </a:bodyPr>
          <a:lstStyle/>
          <a:p>
            <a:pPr marL="12700" marR="5080" algn="ctr" rtl="0">
              <a:lnSpc>
                <a:spcPct val="90000"/>
              </a:lnSpc>
              <a:spcBef>
                <a:spcPct val="0"/>
              </a:spcBef>
            </a:pPr>
            <a:r>
              <a:rPr lang="en-IN" sz="3600" b="1" kern="1200" spc="-5" dirty="0">
                <a:solidFill>
                  <a:srgbClr val="3333FF"/>
                </a:solidFill>
                <a:latin typeface="Carlito"/>
                <a:cs typeface="+mj-cs"/>
              </a:rPr>
              <a:t>K </a:t>
            </a:r>
            <a:r>
              <a:rPr sz="3600" b="1" kern="1200" spc="-5" dirty="0">
                <a:solidFill>
                  <a:srgbClr val="3333FF"/>
                </a:solidFill>
                <a:latin typeface="Carlito"/>
                <a:cs typeface="+mj-cs"/>
              </a:rPr>
              <a:t>Nearest-Neighbor  Classifier</a:t>
            </a:r>
            <a:br>
              <a:rPr lang="en-US" sz="3600" b="1" kern="1200" spc="-5" dirty="0">
                <a:solidFill>
                  <a:srgbClr val="3333FF"/>
                </a:solidFill>
                <a:latin typeface="Carlito"/>
                <a:cs typeface="+mj-cs"/>
              </a:rPr>
            </a:br>
            <a:r>
              <a:rPr lang="en-IN" sz="3600" b="1" kern="1200" spc="-5" dirty="0">
                <a:solidFill>
                  <a:srgbClr val="3333FF"/>
                </a:solidFill>
                <a:latin typeface="Carlito"/>
                <a:cs typeface="+mj-cs"/>
              </a:rPr>
              <a:t>KNN</a:t>
            </a:r>
            <a:br>
              <a:rPr lang="en-IN" sz="3600" b="1" kern="1200" spc="-5" dirty="0">
                <a:solidFill>
                  <a:srgbClr val="3333FF"/>
                </a:solidFill>
                <a:latin typeface="Carlito"/>
                <a:cs typeface="+mj-cs"/>
              </a:rPr>
            </a:br>
            <a:endParaRPr sz="3600" b="1" kern="1200" spc="-5" dirty="0">
              <a:solidFill>
                <a:srgbClr val="3333FF"/>
              </a:solidFill>
              <a:latin typeface="Carlito"/>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4642-4891-4AAB-8F04-A54AFADBE13F}"/>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EF3CA9AB-06E4-46A5-B4E9-9F7968AB5FC2}"/>
              </a:ext>
            </a:extLst>
          </p:cNvPr>
          <p:cNvSpPr txBox="1"/>
          <p:nvPr/>
        </p:nvSpPr>
        <p:spPr>
          <a:xfrm>
            <a:off x="381000" y="1905000"/>
            <a:ext cx="7010400" cy="646331"/>
          </a:xfrm>
          <a:prstGeom prst="rect">
            <a:avLst/>
          </a:prstGeom>
          <a:noFill/>
        </p:spPr>
        <p:txBody>
          <a:bodyPr wrap="square">
            <a:spAutoFit/>
          </a:bodyPr>
          <a:lstStyle/>
          <a:p>
            <a:r>
              <a:rPr lang="en-US" dirty="0"/>
              <a:t>New customer named ‘Anna' has </a:t>
            </a:r>
            <a:r>
              <a:rPr lang="en-US" dirty="0">
                <a:solidFill>
                  <a:srgbClr val="C00000"/>
                </a:solidFill>
              </a:rPr>
              <a:t>height 161cm and weight 61kg. Predict the T shirt size</a:t>
            </a:r>
            <a:endParaRPr lang="en-IN" dirty="0">
              <a:solidFill>
                <a:srgbClr val="C00000"/>
              </a:solidFill>
            </a:endParaRPr>
          </a:p>
        </p:txBody>
      </p:sp>
      <p:pic>
        <p:nvPicPr>
          <p:cNvPr id="6" name="Picture 5">
            <a:extLst>
              <a:ext uri="{FF2B5EF4-FFF2-40B4-BE49-F238E27FC236}">
                <a16:creationId xmlns:a16="http://schemas.microsoft.com/office/drawing/2014/main" id="{3921EF25-6073-4F14-8ABD-E1E9681FDE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Layer>
                </a14:imgProps>
              </a:ext>
            </a:extLst>
          </a:blip>
          <a:stretch>
            <a:fillRect/>
          </a:stretch>
        </p:blipFill>
        <p:spPr>
          <a:xfrm>
            <a:off x="381000" y="3077503"/>
            <a:ext cx="7757232" cy="1524000"/>
          </a:xfrm>
          <a:prstGeom prst="rect">
            <a:avLst/>
          </a:prstGeom>
          <a:effectLst>
            <a:outerShdw blurRad="50800" dist="50800" dir="5400000" algn="ctr" rotWithShape="0">
              <a:srgbClr val="000000">
                <a:alpha val="68000"/>
              </a:srgbClr>
            </a:outerShdw>
          </a:effectLst>
        </p:spPr>
      </p:pic>
      <p:pic>
        <p:nvPicPr>
          <p:cNvPr id="7" name="Picture 6">
            <a:extLst>
              <a:ext uri="{FF2B5EF4-FFF2-40B4-BE49-F238E27FC236}">
                <a16:creationId xmlns:a16="http://schemas.microsoft.com/office/drawing/2014/main" id="{1A41DA34-B9E0-4973-86F0-FE47D2DF096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3000"/>
                    </a14:imgEffect>
                  </a14:imgLayer>
                </a14:imgProps>
              </a:ext>
            </a:extLst>
          </a:blip>
          <a:stretch>
            <a:fillRect/>
          </a:stretch>
        </p:blipFill>
        <p:spPr>
          <a:xfrm>
            <a:off x="7620000" y="103539"/>
            <a:ext cx="4041906" cy="6650922"/>
          </a:xfrm>
          <a:prstGeom prst="rect">
            <a:avLst/>
          </a:prstGeom>
        </p:spPr>
      </p:pic>
    </p:spTree>
    <p:extLst>
      <p:ext uri="{BB962C8B-B14F-4D97-AF65-F5344CB8AC3E}">
        <p14:creationId xmlns:p14="http://schemas.microsoft.com/office/powerpoint/2010/main" val="285838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63B6A1-13E3-4B62-AFD5-594A61F3A801}"/>
              </a:ext>
            </a:extLst>
          </p:cNvPr>
          <p:cNvSpPr txBox="1"/>
          <p:nvPr/>
        </p:nvSpPr>
        <p:spPr>
          <a:xfrm>
            <a:off x="1447800" y="457200"/>
            <a:ext cx="9982200" cy="369332"/>
          </a:xfrm>
          <a:prstGeom prst="rect">
            <a:avLst/>
          </a:prstGeom>
          <a:noFill/>
        </p:spPr>
        <p:txBody>
          <a:bodyPr wrap="square">
            <a:spAutoFit/>
          </a:bodyPr>
          <a:lstStyle/>
          <a:p>
            <a:r>
              <a:rPr lang="en-US" dirty="0">
                <a:solidFill>
                  <a:srgbClr val="C00000"/>
                </a:solidFill>
              </a:rPr>
              <a:t>Step 2: Choose the value of K and select K neighbors closet to the new point. Suppose k=5</a:t>
            </a:r>
          </a:p>
        </p:txBody>
      </p:sp>
      <p:pic>
        <p:nvPicPr>
          <p:cNvPr id="4" name="Picture 3">
            <a:extLst>
              <a:ext uri="{FF2B5EF4-FFF2-40B4-BE49-F238E27FC236}">
                <a16:creationId xmlns:a16="http://schemas.microsoft.com/office/drawing/2014/main" id="{A8AF3894-6D55-4093-ABA6-B9807CA47C7C}"/>
              </a:ext>
            </a:extLst>
          </p:cNvPr>
          <p:cNvPicPr>
            <a:picLocks noChangeAspect="1"/>
          </p:cNvPicPr>
          <p:nvPr/>
        </p:nvPicPr>
        <p:blipFill>
          <a:blip r:embed="rId2"/>
          <a:stretch>
            <a:fillRect/>
          </a:stretch>
        </p:blipFill>
        <p:spPr>
          <a:xfrm>
            <a:off x="1905000" y="928068"/>
            <a:ext cx="3657600" cy="5949387"/>
          </a:xfrm>
          <a:prstGeom prst="rect">
            <a:avLst/>
          </a:prstGeom>
        </p:spPr>
      </p:pic>
      <p:pic>
        <p:nvPicPr>
          <p:cNvPr id="6" name="Picture 5">
            <a:extLst>
              <a:ext uri="{FF2B5EF4-FFF2-40B4-BE49-F238E27FC236}">
                <a16:creationId xmlns:a16="http://schemas.microsoft.com/office/drawing/2014/main" id="{DECD0B45-DD36-464E-928C-4D6835A7356D}"/>
              </a:ext>
            </a:extLst>
          </p:cNvPr>
          <p:cNvPicPr>
            <a:picLocks noChangeAspect="1"/>
          </p:cNvPicPr>
          <p:nvPr/>
        </p:nvPicPr>
        <p:blipFill>
          <a:blip r:embed="rId3"/>
          <a:stretch>
            <a:fillRect/>
          </a:stretch>
        </p:blipFill>
        <p:spPr>
          <a:xfrm>
            <a:off x="6406474" y="1981200"/>
            <a:ext cx="4859005" cy="3505200"/>
          </a:xfrm>
          <a:prstGeom prst="rect">
            <a:avLst/>
          </a:prstGeom>
          <a:effectLst>
            <a:outerShdw blurRad="50800" dist="50800" dir="5400000" algn="ctr" rotWithShape="0">
              <a:srgbClr val="000000"/>
            </a:outerShdw>
          </a:effectLst>
        </p:spPr>
      </p:pic>
      <p:sp>
        <p:nvSpPr>
          <p:cNvPr id="7" name="TextBox 6">
            <a:extLst>
              <a:ext uri="{FF2B5EF4-FFF2-40B4-BE49-F238E27FC236}">
                <a16:creationId xmlns:a16="http://schemas.microsoft.com/office/drawing/2014/main" id="{404E3730-88AC-46D4-BC04-B113B9BB9087}"/>
              </a:ext>
            </a:extLst>
          </p:cNvPr>
          <p:cNvSpPr txBox="1"/>
          <p:nvPr/>
        </p:nvSpPr>
        <p:spPr>
          <a:xfrm>
            <a:off x="6858000" y="1034534"/>
            <a:ext cx="6094378" cy="369332"/>
          </a:xfrm>
          <a:prstGeom prst="rect">
            <a:avLst/>
          </a:prstGeom>
          <a:noFill/>
        </p:spPr>
        <p:txBody>
          <a:bodyPr wrap="square">
            <a:spAutoFit/>
          </a:bodyPr>
          <a:lstStyle/>
          <a:p>
            <a:r>
              <a:rPr lang="en-US" dirty="0">
                <a:solidFill>
                  <a:srgbClr val="C00000"/>
                </a:solidFill>
              </a:rPr>
              <a:t>161cm and weight 61kg</a:t>
            </a:r>
            <a:endParaRPr lang="en-IN" dirty="0"/>
          </a:p>
        </p:txBody>
      </p:sp>
    </p:spTree>
    <p:extLst>
      <p:ext uri="{BB962C8B-B14F-4D97-AF65-F5344CB8AC3E}">
        <p14:creationId xmlns:p14="http://schemas.microsoft.com/office/powerpoint/2010/main" val="3168931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E3BE-78A5-4519-B587-7511763C0AE7}"/>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EDA260AA-3278-4FE8-A5CD-212FB951B2DC}"/>
              </a:ext>
            </a:extLst>
          </p:cNvPr>
          <p:cNvSpPr txBox="1"/>
          <p:nvPr/>
        </p:nvSpPr>
        <p:spPr>
          <a:xfrm>
            <a:off x="1524000" y="1600200"/>
            <a:ext cx="8991600" cy="1429622"/>
          </a:xfrm>
          <a:prstGeom prst="rect">
            <a:avLst/>
          </a:prstGeom>
          <a:noFill/>
        </p:spPr>
        <p:txBody>
          <a:bodyPr wrap="square">
            <a:spAutoFit/>
          </a:bodyPr>
          <a:lstStyle/>
          <a:p>
            <a:pPr>
              <a:lnSpc>
                <a:spcPct val="150000"/>
              </a:lnSpc>
            </a:pPr>
            <a:r>
              <a:rPr lang="en-US" sz="2000" dirty="0">
                <a:solidFill>
                  <a:srgbClr val="C00000"/>
                </a:solidFill>
              </a:rPr>
              <a:t>Step 3: Count the votes of all the K neighbors / Predicting Values</a:t>
            </a:r>
          </a:p>
          <a:p>
            <a:pPr>
              <a:lnSpc>
                <a:spcPct val="150000"/>
              </a:lnSpc>
            </a:pPr>
            <a:r>
              <a:rPr lang="en-US" sz="2000" dirty="0"/>
              <a:t>Since for K = 5, we have 4  </a:t>
            </a:r>
            <a:r>
              <a:rPr lang="en-US" sz="2000" dirty="0" err="1"/>
              <a:t>Tshirts</a:t>
            </a:r>
            <a:r>
              <a:rPr lang="en-US" sz="2000" dirty="0"/>
              <a:t> of size M, therefore according to the </a:t>
            </a:r>
            <a:r>
              <a:rPr lang="en-US" sz="2000" dirty="0" err="1"/>
              <a:t>kNN</a:t>
            </a:r>
            <a:r>
              <a:rPr lang="en-US" sz="2000" dirty="0"/>
              <a:t> Algorithm, Anna of height 161 cm and weight, 61kg will fit into a </a:t>
            </a:r>
            <a:r>
              <a:rPr lang="en-US" sz="2000" dirty="0" err="1"/>
              <a:t>Tshirt</a:t>
            </a:r>
            <a:r>
              <a:rPr lang="en-US" sz="2000" dirty="0"/>
              <a:t> of size M.</a:t>
            </a:r>
            <a:endParaRPr lang="en-IN" sz="2000" dirty="0"/>
          </a:p>
        </p:txBody>
      </p:sp>
    </p:spTree>
    <p:extLst>
      <p:ext uri="{BB962C8B-B14F-4D97-AF65-F5344CB8AC3E}">
        <p14:creationId xmlns:p14="http://schemas.microsoft.com/office/powerpoint/2010/main" val="1110095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3994" y="396371"/>
            <a:ext cx="6626606" cy="918200"/>
          </a:xfrm>
          <a:prstGeom prst="rect">
            <a:avLst/>
          </a:prstGeom>
        </p:spPr>
        <p:txBody>
          <a:bodyPr vert="horz" wrap="square" lIns="0" tIns="78740" rIns="0" bIns="0" rtlCol="0">
            <a:spAutoFit/>
          </a:bodyPr>
          <a:lstStyle/>
          <a:p>
            <a:pPr marL="1945639">
              <a:lnSpc>
                <a:spcPct val="100000"/>
              </a:lnSpc>
              <a:spcBef>
                <a:spcPts val="620"/>
              </a:spcBef>
            </a:pPr>
            <a:r>
              <a:rPr sz="2800" b="1" kern="1200" spc="-5" dirty="0">
                <a:solidFill>
                  <a:srgbClr val="3333FF"/>
                </a:solidFill>
                <a:latin typeface="Carlito"/>
                <a:cs typeface="+mj-cs"/>
              </a:rPr>
              <a:t>1 nearest-neighbor</a:t>
            </a:r>
          </a:p>
          <a:p>
            <a:pPr marL="12700">
              <a:lnSpc>
                <a:spcPct val="100000"/>
              </a:lnSpc>
              <a:spcBef>
                <a:spcPts val="280"/>
              </a:spcBef>
            </a:pPr>
            <a:r>
              <a:rPr sz="2400" spc="-25" dirty="0">
                <a:latin typeface="Arial MT"/>
                <a:cs typeface="Arial MT"/>
              </a:rPr>
              <a:t>Voronoi</a:t>
            </a:r>
            <a:r>
              <a:rPr sz="2400" spc="-10" dirty="0">
                <a:latin typeface="Arial MT"/>
                <a:cs typeface="Arial MT"/>
              </a:rPr>
              <a:t> </a:t>
            </a:r>
            <a:r>
              <a:rPr sz="2400" spc="-5" dirty="0">
                <a:latin typeface="Arial MT"/>
                <a:cs typeface="Arial MT"/>
              </a:rPr>
              <a:t>Diagram</a:t>
            </a:r>
            <a:endParaRPr sz="2400" dirty="0">
              <a:latin typeface="Arial MT"/>
              <a:cs typeface="Arial MT"/>
            </a:endParaRPr>
          </a:p>
        </p:txBody>
      </p:sp>
      <p:pic>
        <p:nvPicPr>
          <p:cNvPr id="3" name="object 3"/>
          <p:cNvPicPr/>
          <p:nvPr/>
        </p:nvPicPr>
        <p:blipFill>
          <a:blip r:embed="rId2" cstate="print"/>
          <a:stretch>
            <a:fillRect/>
          </a:stretch>
        </p:blipFill>
        <p:spPr>
          <a:xfrm>
            <a:off x="3762511" y="1807754"/>
            <a:ext cx="5070021" cy="4168502"/>
          </a:xfrm>
          <a:prstGeom prst="rect">
            <a:avLst/>
          </a:prstGeom>
        </p:spPr>
      </p:pic>
      <p:sp>
        <p:nvSpPr>
          <p:cNvPr id="4" name="Oval 3">
            <a:extLst>
              <a:ext uri="{FF2B5EF4-FFF2-40B4-BE49-F238E27FC236}">
                <a16:creationId xmlns:a16="http://schemas.microsoft.com/office/drawing/2014/main" id="{05BB214A-240A-4347-8AB5-2A140E962745}"/>
              </a:ext>
            </a:extLst>
          </p:cNvPr>
          <p:cNvSpPr/>
          <p:nvPr/>
        </p:nvSpPr>
        <p:spPr>
          <a:xfrm>
            <a:off x="5867400" y="3429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5F36297-467A-4928-BE9D-E77857673609}"/>
              </a:ext>
            </a:extLst>
          </p:cNvPr>
          <p:cNvCxnSpPr/>
          <p:nvPr/>
        </p:nvCxnSpPr>
        <p:spPr>
          <a:xfrm flipV="1">
            <a:off x="6096000" y="1600200"/>
            <a:ext cx="40386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4570A9-D4BC-4199-B413-C3FBCE0E25E5}"/>
              </a:ext>
            </a:extLst>
          </p:cNvPr>
          <p:cNvSpPr txBox="1"/>
          <p:nvPr/>
        </p:nvSpPr>
        <p:spPr>
          <a:xfrm>
            <a:off x="10350500" y="1314571"/>
            <a:ext cx="1600200" cy="461665"/>
          </a:xfrm>
          <a:prstGeom prst="rect">
            <a:avLst/>
          </a:prstGeom>
          <a:noFill/>
        </p:spPr>
        <p:txBody>
          <a:bodyPr wrap="square" rtlCol="0">
            <a:spAutoFit/>
          </a:bodyPr>
          <a:lstStyle/>
          <a:p>
            <a:r>
              <a:rPr lang="en-US" sz="2400" dirty="0"/>
              <a:t>Test point</a:t>
            </a:r>
            <a:endParaRPr lang="en-IN" sz="2400" dirty="0"/>
          </a:p>
        </p:txBody>
      </p:sp>
    </p:spTree>
    <p:extLst>
      <p:ext uri="{BB962C8B-B14F-4D97-AF65-F5344CB8AC3E}">
        <p14:creationId xmlns:p14="http://schemas.microsoft.com/office/powerpoint/2010/main" val="2338406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A01E-39CC-ADFA-29EE-D9D569164B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46BC8A9-BBDF-0015-F5EA-8F6A2781049D}"/>
              </a:ext>
            </a:extLst>
          </p:cNvPr>
          <p:cNvPicPr>
            <a:picLocks noChangeAspect="1"/>
          </p:cNvPicPr>
          <p:nvPr/>
        </p:nvPicPr>
        <p:blipFill>
          <a:blip r:embed="rId2">
            <a:extLst>
              <a:ext uri="{BEBA8EAE-BF5A-486C-A8C5-ECC9F3942E4B}">
                <a14:imgProps xmlns:a14="http://schemas.microsoft.com/office/drawing/2010/main">
                  <a14:imgLayer r:embed="rId3">
                    <a14:imgEffect>
                      <a14:saturation sat="223000"/>
                    </a14:imgEffect>
                  </a14:imgLayer>
                </a14:imgProps>
              </a:ext>
            </a:extLst>
          </a:blip>
          <a:stretch>
            <a:fillRect/>
          </a:stretch>
        </p:blipFill>
        <p:spPr>
          <a:xfrm>
            <a:off x="2620979" y="643648"/>
            <a:ext cx="6950042" cy="5570703"/>
          </a:xfrm>
          <a:prstGeom prst="rect">
            <a:avLst/>
          </a:prstGeom>
        </p:spPr>
      </p:pic>
    </p:spTree>
    <p:extLst>
      <p:ext uri="{BB962C8B-B14F-4D97-AF65-F5344CB8AC3E}">
        <p14:creationId xmlns:p14="http://schemas.microsoft.com/office/powerpoint/2010/main" val="185047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59C8-645D-2110-FDFD-2098E8F8977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10F264F-D117-2901-DC62-0D7B65D4B2A0}"/>
              </a:ext>
            </a:extLst>
          </p:cNvPr>
          <p:cNvPicPr>
            <a:picLocks noChangeAspect="1"/>
          </p:cNvPicPr>
          <p:nvPr/>
        </p:nvPicPr>
        <p:blipFill>
          <a:blip r:embed="rId2"/>
          <a:stretch>
            <a:fillRect/>
          </a:stretch>
        </p:blipFill>
        <p:spPr>
          <a:xfrm>
            <a:off x="3005822" y="1443818"/>
            <a:ext cx="6180356" cy="3970364"/>
          </a:xfrm>
          <a:prstGeom prst="rect">
            <a:avLst/>
          </a:prstGeom>
        </p:spPr>
      </p:pic>
    </p:spTree>
    <p:extLst>
      <p:ext uri="{BB962C8B-B14F-4D97-AF65-F5344CB8AC3E}">
        <p14:creationId xmlns:p14="http://schemas.microsoft.com/office/powerpoint/2010/main" val="154162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51D6-CC2B-48B3-ABAF-2D2D11766147}"/>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F197FF2C-73CB-4347-B592-765ABD7998E9}"/>
              </a:ext>
            </a:extLst>
          </p:cNvPr>
          <p:cNvSpPr txBox="1"/>
          <p:nvPr/>
        </p:nvSpPr>
        <p:spPr>
          <a:xfrm>
            <a:off x="990600" y="1861559"/>
            <a:ext cx="9753600" cy="2031325"/>
          </a:xfrm>
          <a:prstGeom prst="rect">
            <a:avLst/>
          </a:prstGeom>
          <a:noFill/>
        </p:spPr>
        <p:txBody>
          <a:bodyPr wrap="square">
            <a:spAutoFit/>
          </a:bodyPr>
          <a:lstStyle/>
          <a:p>
            <a:pPr algn="just"/>
            <a:r>
              <a:rPr lang="en-US" dirty="0"/>
              <a:t>This partitioning of regions on a plane in 2D is also called “Voronoi diagram” or Voronoi tessellation. (You may remember from geometry classes that given a discrete set of points, a Voronoi diagram can also be obtained by a process known as Delaunay triangulation by connecting the centers of the circumcircles.) While each linear segment is equidistant from two different training examples, a vertex (or node) in the Voronoi diagram is equidistant to three training examples. Then, to draw the decision boundary of a two-dimensional nearest neighbor classifier, we take the union of the pair-wise decision boundaries of instances of the same class.</a:t>
            </a:r>
            <a:endParaRPr lang="en-IN" dirty="0"/>
          </a:p>
        </p:txBody>
      </p:sp>
    </p:spTree>
    <p:extLst>
      <p:ext uri="{BB962C8B-B14F-4D97-AF65-F5344CB8AC3E}">
        <p14:creationId xmlns:p14="http://schemas.microsoft.com/office/powerpoint/2010/main" val="189842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873" y="461594"/>
            <a:ext cx="7366634" cy="444352"/>
          </a:xfrm>
          <a:prstGeom prst="rect">
            <a:avLst/>
          </a:prstGeom>
        </p:spPr>
        <p:txBody>
          <a:bodyPr vert="horz" wrap="square" lIns="0" tIns="13335" rIns="0" bIns="0" rtlCol="0">
            <a:spAutoFit/>
          </a:bodyPr>
          <a:lstStyle/>
          <a:p>
            <a:pPr marL="12700">
              <a:lnSpc>
                <a:spcPct val="100000"/>
              </a:lnSpc>
              <a:spcBef>
                <a:spcPts val="105"/>
              </a:spcBef>
            </a:pPr>
            <a:r>
              <a:rPr sz="2800" b="1" kern="1200" spc="-5" dirty="0">
                <a:solidFill>
                  <a:srgbClr val="3333FF"/>
                </a:solidFill>
                <a:latin typeface="Carlito"/>
                <a:cs typeface="+mj-cs"/>
              </a:rPr>
              <a:t>The KNN classification algorithm</a:t>
            </a:r>
            <a:r>
              <a:rPr lang="en-US" sz="2800" b="1" kern="1200" spc="-5" dirty="0">
                <a:solidFill>
                  <a:srgbClr val="3333FF"/>
                </a:solidFill>
                <a:latin typeface="Carlito"/>
                <a:cs typeface="+mj-cs"/>
              </a:rPr>
              <a:t> (important)</a:t>
            </a:r>
            <a:endParaRPr sz="2800" b="1" kern="1200" spc="-5" dirty="0">
              <a:solidFill>
                <a:srgbClr val="3333FF"/>
              </a:solidFill>
              <a:latin typeface="Carlito"/>
              <a:cs typeface="+mj-cs"/>
            </a:endParaRPr>
          </a:p>
        </p:txBody>
      </p:sp>
      <p:sp>
        <p:nvSpPr>
          <p:cNvPr id="3" name="object 3"/>
          <p:cNvSpPr/>
          <p:nvPr/>
        </p:nvSpPr>
        <p:spPr>
          <a:xfrm>
            <a:off x="4046473" y="5281295"/>
            <a:ext cx="822960" cy="275590"/>
          </a:xfrm>
          <a:custGeom>
            <a:avLst/>
            <a:gdLst/>
            <a:ahLst/>
            <a:cxnLst/>
            <a:rect l="l" t="t" r="r" b="b"/>
            <a:pathLst>
              <a:path w="822960" h="275589">
                <a:moveTo>
                  <a:pt x="734567" y="0"/>
                </a:moveTo>
                <a:lnTo>
                  <a:pt x="730630" y="11175"/>
                </a:lnTo>
                <a:lnTo>
                  <a:pt x="746581" y="18107"/>
                </a:lnTo>
                <a:lnTo>
                  <a:pt x="760317" y="27670"/>
                </a:lnTo>
                <a:lnTo>
                  <a:pt x="788144" y="72030"/>
                </a:lnTo>
                <a:lnTo>
                  <a:pt x="796284" y="112762"/>
                </a:lnTo>
                <a:lnTo>
                  <a:pt x="797305" y="136270"/>
                </a:lnTo>
                <a:lnTo>
                  <a:pt x="796282" y="160510"/>
                </a:lnTo>
                <a:lnTo>
                  <a:pt x="788090" y="202368"/>
                </a:lnTo>
                <a:lnTo>
                  <a:pt x="760364" y="247475"/>
                </a:lnTo>
                <a:lnTo>
                  <a:pt x="731138" y="264032"/>
                </a:lnTo>
                <a:lnTo>
                  <a:pt x="734567" y="275208"/>
                </a:lnTo>
                <a:lnTo>
                  <a:pt x="772096" y="257682"/>
                </a:lnTo>
                <a:lnTo>
                  <a:pt x="799718" y="227202"/>
                </a:lnTo>
                <a:lnTo>
                  <a:pt x="816752" y="186340"/>
                </a:lnTo>
                <a:lnTo>
                  <a:pt x="822451" y="137667"/>
                </a:lnTo>
                <a:lnTo>
                  <a:pt x="821025" y="112446"/>
                </a:lnTo>
                <a:lnTo>
                  <a:pt x="809646" y="67766"/>
                </a:lnTo>
                <a:lnTo>
                  <a:pt x="787145" y="31325"/>
                </a:lnTo>
                <a:lnTo>
                  <a:pt x="754570" y="7219"/>
                </a:lnTo>
                <a:lnTo>
                  <a:pt x="734567" y="0"/>
                </a:lnTo>
                <a:close/>
              </a:path>
              <a:path w="822960" h="275589">
                <a:moveTo>
                  <a:pt x="87756" y="0"/>
                </a:moveTo>
                <a:lnTo>
                  <a:pt x="50323" y="17652"/>
                </a:lnTo>
                <a:lnTo>
                  <a:pt x="22605" y="48259"/>
                </a:lnTo>
                <a:lnTo>
                  <a:pt x="5635" y="89153"/>
                </a:lnTo>
                <a:lnTo>
                  <a:pt x="0" y="137667"/>
                </a:lnTo>
                <a:lnTo>
                  <a:pt x="1406" y="162980"/>
                </a:lnTo>
                <a:lnTo>
                  <a:pt x="12698" y="207748"/>
                </a:lnTo>
                <a:lnTo>
                  <a:pt x="35178" y="244062"/>
                </a:lnTo>
                <a:lnTo>
                  <a:pt x="67754" y="268065"/>
                </a:lnTo>
                <a:lnTo>
                  <a:pt x="87756" y="275208"/>
                </a:lnTo>
                <a:lnTo>
                  <a:pt x="91186" y="264032"/>
                </a:lnTo>
                <a:lnTo>
                  <a:pt x="75513" y="257129"/>
                </a:lnTo>
                <a:lnTo>
                  <a:pt x="62007" y="247475"/>
                </a:lnTo>
                <a:lnTo>
                  <a:pt x="34234" y="202368"/>
                </a:lnTo>
                <a:lnTo>
                  <a:pt x="26042" y="160510"/>
                </a:lnTo>
                <a:lnTo>
                  <a:pt x="25018" y="136270"/>
                </a:lnTo>
                <a:lnTo>
                  <a:pt x="26042" y="112762"/>
                </a:lnTo>
                <a:lnTo>
                  <a:pt x="34234" y="72030"/>
                </a:lnTo>
                <a:lnTo>
                  <a:pt x="62166" y="27670"/>
                </a:lnTo>
                <a:lnTo>
                  <a:pt x="91693" y="11175"/>
                </a:lnTo>
                <a:lnTo>
                  <a:pt x="87756" y="0"/>
                </a:lnTo>
                <a:close/>
              </a:path>
            </a:pathLst>
          </a:custGeom>
          <a:solidFill>
            <a:srgbClr val="000000"/>
          </a:solidFill>
        </p:spPr>
        <p:txBody>
          <a:bodyPr wrap="square" lIns="0" tIns="0" rIns="0" bIns="0" rtlCol="0"/>
          <a:lstStyle/>
          <a:p>
            <a:endParaRPr/>
          </a:p>
        </p:txBody>
      </p:sp>
      <p:sp>
        <p:nvSpPr>
          <p:cNvPr id="4" name="object 4"/>
          <p:cNvSpPr txBox="1"/>
          <p:nvPr/>
        </p:nvSpPr>
        <p:spPr>
          <a:xfrm>
            <a:off x="599440" y="1607565"/>
            <a:ext cx="10426700" cy="4532651"/>
          </a:xfrm>
          <a:prstGeom prst="rect">
            <a:avLst/>
          </a:prstGeom>
        </p:spPr>
        <p:txBody>
          <a:bodyPr vert="horz" wrap="square" lIns="0" tIns="13335" rIns="0" bIns="0" rtlCol="0">
            <a:spAutoFit/>
          </a:bodyPr>
          <a:lstStyle/>
          <a:p>
            <a:pPr marL="101600" marR="260350">
              <a:lnSpc>
                <a:spcPct val="100000"/>
              </a:lnSpc>
              <a:spcBef>
                <a:spcPts val="105"/>
              </a:spcBef>
            </a:pPr>
            <a:r>
              <a:rPr sz="3200" spc="-5" dirty="0">
                <a:latin typeface="Calibri"/>
                <a:cs typeface="Calibri"/>
              </a:rPr>
              <a:t>Let</a:t>
            </a:r>
            <a:r>
              <a:rPr sz="3200" dirty="0">
                <a:latin typeface="Calibri"/>
                <a:cs typeface="Calibri"/>
              </a:rPr>
              <a:t> </a:t>
            </a:r>
            <a:r>
              <a:rPr sz="3200" dirty="0">
                <a:solidFill>
                  <a:srgbClr val="C00000"/>
                </a:solidFill>
                <a:latin typeface="Calibri"/>
                <a:cs typeface="Calibri"/>
              </a:rPr>
              <a:t>k</a:t>
            </a:r>
            <a:r>
              <a:rPr sz="3200" spc="-15" dirty="0">
                <a:latin typeface="Calibri"/>
                <a:cs typeface="Calibri"/>
              </a:rPr>
              <a:t> </a:t>
            </a:r>
            <a:r>
              <a:rPr sz="3200" spc="-5" dirty="0">
                <a:latin typeface="Calibri"/>
                <a:cs typeface="Calibri"/>
              </a:rPr>
              <a:t>be </a:t>
            </a:r>
            <a:r>
              <a:rPr sz="3200" dirty="0">
                <a:latin typeface="Calibri"/>
                <a:cs typeface="Calibri"/>
              </a:rPr>
              <a:t>the </a:t>
            </a:r>
            <a:r>
              <a:rPr sz="3200" spc="-5" dirty="0">
                <a:latin typeface="Calibri"/>
                <a:cs typeface="Calibri"/>
              </a:rPr>
              <a:t>number</a:t>
            </a:r>
            <a:r>
              <a:rPr sz="3200" dirty="0">
                <a:latin typeface="Calibri"/>
                <a:cs typeface="Calibri"/>
              </a:rPr>
              <a:t> </a:t>
            </a:r>
            <a:r>
              <a:rPr sz="3200" spc="-5" dirty="0">
                <a:latin typeface="Calibri"/>
                <a:cs typeface="Calibri"/>
              </a:rPr>
              <a:t>of</a:t>
            </a:r>
            <a:r>
              <a:rPr sz="3200" dirty="0">
                <a:latin typeface="Calibri"/>
                <a:cs typeface="Calibri"/>
              </a:rPr>
              <a:t> </a:t>
            </a:r>
            <a:r>
              <a:rPr sz="3200" spc="-15" dirty="0">
                <a:solidFill>
                  <a:srgbClr val="C00000"/>
                </a:solidFill>
                <a:latin typeface="Calibri"/>
                <a:cs typeface="Calibri"/>
              </a:rPr>
              <a:t>nearest</a:t>
            </a:r>
            <a:r>
              <a:rPr sz="3200" dirty="0">
                <a:solidFill>
                  <a:srgbClr val="C00000"/>
                </a:solidFill>
                <a:latin typeface="Calibri"/>
                <a:cs typeface="Calibri"/>
              </a:rPr>
              <a:t> </a:t>
            </a:r>
            <a:r>
              <a:rPr sz="3200" spc="-10" dirty="0">
                <a:solidFill>
                  <a:srgbClr val="C00000"/>
                </a:solidFill>
                <a:latin typeface="Calibri"/>
                <a:cs typeface="Calibri"/>
              </a:rPr>
              <a:t>neighbors</a:t>
            </a:r>
            <a:r>
              <a:rPr sz="3200" spc="10" dirty="0">
                <a:solidFill>
                  <a:srgbClr val="C00000"/>
                </a:solidFill>
                <a:latin typeface="Calibri"/>
                <a:cs typeface="Calibri"/>
              </a:rPr>
              <a:t> </a:t>
            </a:r>
            <a:r>
              <a:rPr sz="3200" dirty="0">
                <a:latin typeface="Calibri"/>
                <a:cs typeface="Calibri"/>
              </a:rPr>
              <a:t>and</a:t>
            </a:r>
            <a:r>
              <a:rPr sz="3200" spc="10" dirty="0">
                <a:latin typeface="Calibri"/>
                <a:cs typeface="Calibri"/>
              </a:rPr>
              <a:t> </a:t>
            </a:r>
            <a:r>
              <a:rPr sz="3200" dirty="0">
                <a:solidFill>
                  <a:srgbClr val="C00000"/>
                </a:solidFill>
                <a:latin typeface="Calibri"/>
                <a:cs typeface="Calibri"/>
              </a:rPr>
              <a:t>D</a:t>
            </a:r>
            <a:r>
              <a:rPr sz="3200" spc="-5" dirty="0">
                <a:latin typeface="Calibri"/>
                <a:cs typeface="Calibri"/>
              </a:rPr>
              <a:t> be</a:t>
            </a:r>
            <a:r>
              <a:rPr sz="3200" dirty="0">
                <a:latin typeface="Calibri"/>
                <a:cs typeface="Calibri"/>
              </a:rPr>
              <a:t> the </a:t>
            </a:r>
            <a:r>
              <a:rPr sz="3200" spc="-10" dirty="0">
                <a:latin typeface="Calibri"/>
                <a:cs typeface="Calibri"/>
              </a:rPr>
              <a:t>set</a:t>
            </a:r>
            <a:r>
              <a:rPr sz="3200" dirty="0">
                <a:latin typeface="Calibri"/>
                <a:cs typeface="Calibri"/>
              </a:rPr>
              <a:t> </a:t>
            </a:r>
            <a:r>
              <a:rPr sz="3200" spc="-5" dirty="0">
                <a:latin typeface="Calibri"/>
                <a:cs typeface="Calibri"/>
              </a:rPr>
              <a:t>of </a:t>
            </a:r>
            <a:r>
              <a:rPr sz="3200" spc="-710" dirty="0">
                <a:latin typeface="Calibri"/>
                <a:cs typeface="Calibri"/>
              </a:rPr>
              <a:t> </a:t>
            </a:r>
            <a:r>
              <a:rPr sz="3200" spc="-10" dirty="0">
                <a:solidFill>
                  <a:srgbClr val="C00000"/>
                </a:solidFill>
                <a:latin typeface="Calibri"/>
                <a:cs typeface="Calibri"/>
              </a:rPr>
              <a:t>training</a:t>
            </a:r>
            <a:r>
              <a:rPr sz="3200" spc="20" dirty="0">
                <a:solidFill>
                  <a:srgbClr val="C00000"/>
                </a:solidFill>
                <a:latin typeface="Calibri"/>
                <a:cs typeface="Calibri"/>
              </a:rPr>
              <a:t> </a:t>
            </a:r>
            <a:r>
              <a:rPr sz="3200" spc="-15" dirty="0">
                <a:solidFill>
                  <a:srgbClr val="C00000"/>
                </a:solidFill>
                <a:latin typeface="Calibri"/>
                <a:cs typeface="Calibri"/>
              </a:rPr>
              <a:t>examples</a:t>
            </a:r>
            <a:r>
              <a:rPr sz="3200" spc="-15" dirty="0">
                <a:latin typeface="Calibri"/>
                <a:cs typeface="Calibri"/>
              </a:rPr>
              <a:t>.</a:t>
            </a:r>
            <a:endParaRPr sz="3200" dirty="0">
              <a:latin typeface="Calibri"/>
              <a:cs typeface="Calibri"/>
            </a:endParaRPr>
          </a:p>
          <a:p>
            <a:pPr marL="616585" indent="-515620">
              <a:lnSpc>
                <a:spcPct val="100000"/>
              </a:lnSpc>
              <a:spcBef>
                <a:spcPts val="770"/>
              </a:spcBef>
              <a:buAutoNum type="arabicPeriod"/>
              <a:tabLst>
                <a:tab pos="616585" algn="l"/>
                <a:tab pos="617220" algn="l"/>
              </a:tabLst>
            </a:pPr>
            <a:r>
              <a:rPr sz="3200" b="1" spc="-20" dirty="0">
                <a:latin typeface="Calibri"/>
                <a:cs typeface="Calibri"/>
              </a:rPr>
              <a:t>for</a:t>
            </a:r>
            <a:r>
              <a:rPr sz="3200" b="1" spc="-5" dirty="0">
                <a:latin typeface="Calibri"/>
                <a:cs typeface="Calibri"/>
              </a:rPr>
              <a:t> </a:t>
            </a:r>
            <a:r>
              <a:rPr sz="3200" dirty="0">
                <a:latin typeface="Calibri"/>
                <a:cs typeface="Calibri"/>
              </a:rPr>
              <a:t>each </a:t>
            </a:r>
            <a:r>
              <a:rPr sz="3200" spc="-25" dirty="0">
                <a:solidFill>
                  <a:srgbClr val="C00000"/>
                </a:solidFill>
                <a:latin typeface="Calibri"/>
                <a:cs typeface="Calibri"/>
              </a:rPr>
              <a:t>test</a:t>
            </a:r>
            <a:r>
              <a:rPr sz="3200" spc="-5" dirty="0">
                <a:solidFill>
                  <a:srgbClr val="C00000"/>
                </a:solidFill>
                <a:latin typeface="Calibri"/>
                <a:cs typeface="Calibri"/>
              </a:rPr>
              <a:t> </a:t>
            </a:r>
            <a:r>
              <a:rPr sz="3200" spc="-15" dirty="0">
                <a:latin typeface="Calibri"/>
                <a:cs typeface="Calibri"/>
              </a:rPr>
              <a:t>example</a:t>
            </a:r>
            <a:r>
              <a:rPr sz="3200" dirty="0">
                <a:latin typeface="Calibri"/>
                <a:cs typeface="Calibri"/>
              </a:rPr>
              <a:t> z</a:t>
            </a:r>
            <a:r>
              <a:rPr sz="3200" spc="5" dirty="0">
                <a:latin typeface="Calibri"/>
                <a:cs typeface="Calibri"/>
              </a:rPr>
              <a:t> </a:t>
            </a:r>
            <a:r>
              <a:rPr sz="3200" dirty="0">
                <a:latin typeface="Calibri"/>
                <a:cs typeface="Calibri"/>
              </a:rPr>
              <a:t>=</a:t>
            </a:r>
            <a:r>
              <a:rPr sz="3200" spc="-5" dirty="0">
                <a:latin typeface="Calibri"/>
                <a:cs typeface="Calibri"/>
              </a:rPr>
              <a:t> </a:t>
            </a:r>
            <a:r>
              <a:rPr sz="3200" spc="-35" dirty="0">
                <a:latin typeface="Calibri"/>
                <a:cs typeface="Calibri"/>
              </a:rPr>
              <a:t>(</a:t>
            </a:r>
            <a:r>
              <a:rPr sz="3200" b="1" spc="-35" dirty="0">
                <a:latin typeface="Calibri"/>
                <a:cs typeface="Calibri"/>
              </a:rPr>
              <a:t>x</a:t>
            </a:r>
            <a:r>
              <a:rPr sz="3200" spc="-35" dirty="0">
                <a:latin typeface="Calibri"/>
                <a:cs typeface="Calibri"/>
              </a:rPr>
              <a:t>’,y’)</a:t>
            </a:r>
            <a:r>
              <a:rPr sz="3200" spc="-5" dirty="0">
                <a:latin typeface="Calibri"/>
                <a:cs typeface="Calibri"/>
              </a:rPr>
              <a:t> </a:t>
            </a:r>
            <a:r>
              <a:rPr sz="3200" b="1" spc="-5" dirty="0">
                <a:latin typeface="Calibri"/>
                <a:cs typeface="Calibri"/>
              </a:rPr>
              <a:t>do</a:t>
            </a:r>
            <a:endParaRPr sz="3200" dirty="0">
              <a:latin typeface="Calibri"/>
              <a:cs typeface="Calibri"/>
            </a:endParaRPr>
          </a:p>
          <a:p>
            <a:pPr marL="101600" marR="1057275">
              <a:lnSpc>
                <a:spcPct val="100000"/>
              </a:lnSpc>
              <a:spcBef>
                <a:spcPts val="770"/>
              </a:spcBef>
              <a:buAutoNum type="arabicPeriod"/>
              <a:tabLst>
                <a:tab pos="1016000" algn="l"/>
                <a:tab pos="1016635" algn="l"/>
              </a:tabLst>
            </a:pPr>
            <a:r>
              <a:rPr sz="3200" spc="-10" dirty="0">
                <a:latin typeface="Calibri"/>
                <a:cs typeface="Calibri"/>
              </a:rPr>
              <a:t>Compute</a:t>
            </a:r>
            <a:r>
              <a:rPr sz="3200" spc="30" dirty="0">
                <a:latin typeface="Calibri"/>
                <a:cs typeface="Calibri"/>
              </a:rPr>
              <a:t> </a:t>
            </a:r>
            <a:r>
              <a:rPr sz="3200" spc="-40" dirty="0">
                <a:latin typeface="Calibri"/>
                <a:cs typeface="Calibri"/>
              </a:rPr>
              <a:t>d(</a:t>
            </a:r>
            <a:r>
              <a:rPr sz="3200" b="1" spc="-40" dirty="0">
                <a:latin typeface="Calibri"/>
                <a:cs typeface="Calibri"/>
              </a:rPr>
              <a:t>x</a:t>
            </a:r>
            <a:r>
              <a:rPr sz="3200" spc="-40" dirty="0">
                <a:latin typeface="Calibri"/>
                <a:cs typeface="Calibri"/>
              </a:rPr>
              <a:t>’,</a:t>
            </a:r>
            <a:r>
              <a:rPr sz="3200" b="1" spc="-40" dirty="0">
                <a:latin typeface="Calibri"/>
                <a:cs typeface="Calibri"/>
              </a:rPr>
              <a:t>x</a:t>
            </a:r>
            <a:r>
              <a:rPr sz="3200" spc="-40" dirty="0">
                <a:latin typeface="Calibri"/>
                <a:cs typeface="Calibri"/>
              </a:rPr>
              <a:t>),</a:t>
            </a:r>
            <a:r>
              <a:rPr sz="3200" dirty="0">
                <a:latin typeface="Calibri"/>
                <a:cs typeface="Calibri"/>
              </a:rPr>
              <a:t> </a:t>
            </a:r>
            <a:r>
              <a:rPr sz="3200" spc="-5" dirty="0">
                <a:latin typeface="Calibri"/>
                <a:cs typeface="Calibri"/>
              </a:rPr>
              <a:t>the</a:t>
            </a:r>
            <a:r>
              <a:rPr sz="3200" spc="5" dirty="0">
                <a:latin typeface="Calibri"/>
                <a:cs typeface="Calibri"/>
              </a:rPr>
              <a:t> </a:t>
            </a:r>
            <a:r>
              <a:rPr sz="3200" spc="-15" dirty="0">
                <a:latin typeface="Calibri"/>
                <a:cs typeface="Calibri"/>
              </a:rPr>
              <a:t>distance</a:t>
            </a:r>
            <a:r>
              <a:rPr sz="3200" spc="15" dirty="0">
                <a:latin typeface="Calibri"/>
                <a:cs typeface="Calibri"/>
              </a:rPr>
              <a:t> </a:t>
            </a:r>
            <a:r>
              <a:rPr sz="3200" spc="-10" dirty="0">
                <a:latin typeface="Calibri"/>
                <a:cs typeface="Calibri"/>
              </a:rPr>
              <a:t>between</a:t>
            </a:r>
            <a:r>
              <a:rPr sz="3200" spc="-15" dirty="0">
                <a:latin typeface="Calibri"/>
                <a:cs typeface="Calibri"/>
              </a:rPr>
              <a:t> </a:t>
            </a:r>
            <a:r>
              <a:rPr sz="3200" dirty="0">
                <a:latin typeface="Calibri"/>
                <a:cs typeface="Calibri"/>
              </a:rPr>
              <a:t>z</a:t>
            </a:r>
            <a:r>
              <a:rPr sz="3200" spc="-5" dirty="0">
                <a:latin typeface="Calibri"/>
                <a:cs typeface="Calibri"/>
              </a:rPr>
              <a:t> </a:t>
            </a:r>
            <a:r>
              <a:rPr sz="3200" dirty="0">
                <a:latin typeface="Calibri"/>
                <a:cs typeface="Calibri"/>
              </a:rPr>
              <a:t>and</a:t>
            </a:r>
            <a:r>
              <a:rPr sz="3200" spc="15" dirty="0">
                <a:latin typeface="Calibri"/>
                <a:cs typeface="Calibri"/>
              </a:rPr>
              <a:t> </a:t>
            </a:r>
            <a:r>
              <a:rPr sz="3200" spc="-10" dirty="0">
                <a:latin typeface="Calibri"/>
                <a:cs typeface="Calibri"/>
              </a:rPr>
              <a:t>every </a:t>
            </a:r>
            <a:r>
              <a:rPr sz="3200" spc="-710" dirty="0">
                <a:latin typeface="Calibri"/>
                <a:cs typeface="Calibri"/>
              </a:rPr>
              <a:t> </a:t>
            </a:r>
            <a:r>
              <a:rPr sz="3200" spc="-15" dirty="0">
                <a:latin typeface="Calibri"/>
                <a:cs typeface="Calibri"/>
              </a:rPr>
              <a:t>example,</a:t>
            </a:r>
            <a:r>
              <a:rPr sz="3200" spc="-5" dirty="0">
                <a:latin typeface="Calibri"/>
                <a:cs typeface="Calibri"/>
              </a:rPr>
              <a:t> </a:t>
            </a:r>
            <a:r>
              <a:rPr sz="3200" dirty="0">
                <a:latin typeface="Calibri"/>
                <a:cs typeface="Calibri"/>
              </a:rPr>
              <a:t>(</a:t>
            </a:r>
            <a:r>
              <a:rPr sz="3200" b="1" dirty="0">
                <a:latin typeface="Calibri"/>
                <a:cs typeface="Calibri"/>
              </a:rPr>
              <a:t>x</a:t>
            </a:r>
            <a:r>
              <a:rPr sz="3200" dirty="0">
                <a:latin typeface="Calibri"/>
                <a:cs typeface="Calibri"/>
              </a:rPr>
              <a:t>,y)</a:t>
            </a:r>
            <a:r>
              <a:rPr sz="3200" spc="5" dirty="0">
                <a:latin typeface="Calibri"/>
                <a:cs typeface="Calibri"/>
              </a:rPr>
              <a:t> </a:t>
            </a:r>
            <a:r>
              <a:rPr sz="3200" dirty="0">
                <a:latin typeface="Calibri"/>
                <a:cs typeface="Calibri"/>
              </a:rPr>
              <a:t>ϵ</a:t>
            </a:r>
            <a:r>
              <a:rPr sz="3200" spc="5" dirty="0">
                <a:latin typeface="Calibri"/>
                <a:cs typeface="Calibri"/>
              </a:rPr>
              <a:t> </a:t>
            </a:r>
            <a:r>
              <a:rPr sz="3200" dirty="0">
                <a:latin typeface="Calibri"/>
                <a:cs typeface="Calibri"/>
              </a:rPr>
              <a:t>D</a:t>
            </a:r>
          </a:p>
          <a:p>
            <a:pPr marL="1076960" indent="-975994">
              <a:lnSpc>
                <a:spcPct val="100000"/>
              </a:lnSpc>
              <a:spcBef>
                <a:spcPts val="765"/>
              </a:spcBef>
              <a:buAutoNum type="arabicPeriod"/>
              <a:tabLst>
                <a:tab pos="1076960" algn="l"/>
                <a:tab pos="1077595" algn="l"/>
              </a:tabLst>
            </a:pPr>
            <a:r>
              <a:rPr sz="3200" spc="-5" dirty="0">
                <a:latin typeface="Calibri"/>
                <a:cs typeface="Calibri"/>
              </a:rPr>
              <a:t>Select</a:t>
            </a:r>
            <a:r>
              <a:rPr sz="3200" spc="10" dirty="0">
                <a:latin typeface="Calibri"/>
                <a:cs typeface="Calibri"/>
              </a:rPr>
              <a:t> </a:t>
            </a:r>
            <a:r>
              <a:rPr sz="3200" spc="5" dirty="0">
                <a:latin typeface="Calibri"/>
                <a:cs typeface="Calibri"/>
              </a:rPr>
              <a:t>D</a:t>
            </a:r>
            <a:r>
              <a:rPr sz="3150" spc="7" baseline="-21164" dirty="0">
                <a:latin typeface="Calibri"/>
                <a:cs typeface="Calibri"/>
              </a:rPr>
              <a:t>z</a:t>
            </a:r>
            <a:r>
              <a:rPr sz="3150" spc="367" baseline="-21164" dirty="0">
                <a:latin typeface="Calibri"/>
                <a:cs typeface="Calibri"/>
              </a:rPr>
              <a:t> </a:t>
            </a:r>
            <a:r>
              <a:rPr sz="3200" dirty="0">
                <a:latin typeface="Cambria Math"/>
                <a:cs typeface="Cambria Math"/>
              </a:rPr>
              <a:t>⊆</a:t>
            </a:r>
            <a:r>
              <a:rPr sz="3200" spc="25" dirty="0">
                <a:latin typeface="Cambria Math"/>
                <a:cs typeface="Cambria Math"/>
              </a:rPr>
              <a:t> </a:t>
            </a:r>
            <a:r>
              <a:rPr sz="3200" spc="-45" dirty="0">
                <a:latin typeface="Calibri"/>
                <a:cs typeface="Calibri"/>
              </a:rPr>
              <a:t>D,</a:t>
            </a:r>
            <a:r>
              <a:rPr sz="3200" dirty="0">
                <a:latin typeface="Calibri"/>
                <a:cs typeface="Calibri"/>
              </a:rPr>
              <a:t> the</a:t>
            </a:r>
            <a:r>
              <a:rPr sz="3200" spc="5" dirty="0">
                <a:latin typeface="Calibri"/>
                <a:cs typeface="Calibri"/>
              </a:rPr>
              <a:t> </a:t>
            </a:r>
            <a:r>
              <a:rPr sz="3200" spc="-10" dirty="0">
                <a:latin typeface="Calibri"/>
                <a:cs typeface="Calibri"/>
              </a:rPr>
              <a:t>set</a:t>
            </a:r>
            <a:r>
              <a:rPr sz="3200" spc="5" dirty="0">
                <a:latin typeface="Calibri"/>
                <a:cs typeface="Calibri"/>
              </a:rPr>
              <a:t> </a:t>
            </a:r>
            <a:r>
              <a:rPr sz="3200" spc="-5" dirty="0">
                <a:latin typeface="Calibri"/>
                <a:cs typeface="Calibri"/>
              </a:rPr>
              <a:t>of </a:t>
            </a:r>
            <a:r>
              <a:rPr sz="3200" dirty="0">
                <a:latin typeface="Calibri"/>
                <a:cs typeface="Calibri"/>
              </a:rPr>
              <a:t>k </a:t>
            </a:r>
            <a:r>
              <a:rPr sz="3200" spc="-10" dirty="0">
                <a:latin typeface="Calibri"/>
                <a:cs typeface="Calibri"/>
              </a:rPr>
              <a:t>closest</a:t>
            </a:r>
            <a:r>
              <a:rPr sz="3200" spc="5" dirty="0">
                <a:latin typeface="Calibri"/>
                <a:cs typeface="Calibri"/>
              </a:rPr>
              <a:t> </a:t>
            </a:r>
            <a:r>
              <a:rPr sz="3200" spc="-15" dirty="0">
                <a:latin typeface="Calibri"/>
                <a:cs typeface="Calibri"/>
              </a:rPr>
              <a:t>training</a:t>
            </a:r>
            <a:r>
              <a:rPr sz="3200" spc="30" dirty="0">
                <a:latin typeface="Calibri"/>
                <a:cs typeface="Calibri"/>
              </a:rPr>
              <a:t> </a:t>
            </a:r>
            <a:r>
              <a:rPr sz="3200" spc="-15" dirty="0">
                <a:latin typeface="Calibri"/>
                <a:cs typeface="Calibri"/>
              </a:rPr>
              <a:t>examples</a:t>
            </a:r>
            <a:r>
              <a:rPr sz="3200" dirty="0">
                <a:latin typeface="Calibri"/>
                <a:cs typeface="Calibri"/>
              </a:rPr>
              <a:t> </a:t>
            </a:r>
            <a:r>
              <a:rPr sz="3200" spc="-30" dirty="0">
                <a:latin typeface="Calibri"/>
                <a:cs typeface="Calibri"/>
              </a:rPr>
              <a:t>to</a:t>
            </a:r>
            <a:r>
              <a:rPr sz="3200" spc="10" dirty="0">
                <a:latin typeface="Calibri"/>
                <a:cs typeface="Calibri"/>
              </a:rPr>
              <a:t> </a:t>
            </a:r>
            <a:r>
              <a:rPr sz="3200" spc="-5" dirty="0">
                <a:latin typeface="Calibri"/>
                <a:cs typeface="Calibri"/>
              </a:rPr>
              <a:t>z.</a:t>
            </a:r>
            <a:endParaRPr sz="3200" dirty="0">
              <a:latin typeface="Calibri"/>
              <a:cs typeface="Calibri"/>
            </a:endParaRPr>
          </a:p>
          <a:p>
            <a:pPr marL="101600">
              <a:lnSpc>
                <a:spcPts val="3665"/>
              </a:lnSpc>
              <a:spcBef>
                <a:spcPts val="1180"/>
              </a:spcBef>
              <a:tabLst>
                <a:tab pos="1076960" algn="l"/>
                <a:tab pos="4385945" algn="l"/>
                <a:tab pos="6338570" algn="l"/>
              </a:tabLst>
            </a:pPr>
            <a:r>
              <a:rPr sz="3200" spc="-5" dirty="0">
                <a:latin typeface="Calibri"/>
                <a:cs typeface="Calibri"/>
              </a:rPr>
              <a:t>4.	</a:t>
            </a:r>
            <a:r>
              <a:rPr lang="en-US" sz="3200" spc="-5" dirty="0">
                <a:latin typeface="Calibri"/>
                <a:cs typeface="Calibri"/>
              </a:rPr>
              <a:t>Predict the majority class</a:t>
            </a:r>
            <a:endParaRPr lang="en-US" sz="2350" spc="-5" dirty="0">
              <a:latin typeface="Cambria Math"/>
              <a:cs typeface="Calibri"/>
            </a:endParaRPr>
          </a:p>
          <a:p>
            <a:pPr marL="101600">
              <a:lnSpc>
                <a:spcPts val="3665"/>
              </a:lnSpc>
              <a:spcBef>
                <a:spcPts val="1180"/>
              </a:spcBef>
              <a:tabLst>
                <a:tab pos="1076960" algn="l"/>
                <a:tab pos="4385945" algn="l"/>
                <a:tab pos="6338570" algn="l"/>
              </a:tabLst>
            </a:pPr>
            <a:r>
              <a:rPr sz="3200" b="1" spc="-5" dirty="0">
                <a:latin typeface="Calibri"/>
                <a:cs typeface="Calibri"/>
              </a:rPr>
              <a:t>5.	end</a:t>
            </a:r>
            <a:r>
              <a:rPr sz="3200" b="1" spc="-50" dirty="0">
                <a:latin typeface="Calibri"/>
                <a:cs typeface="Calibri"/>
              </a:rPr>
              <a:t> </a:t>
            </a:r>
            <a:r>
              <a:rPr sz="3200" b="1" spc="-20" dirty="0">
                <a:latin typeface="Calibri"/>
                <a:cs typeface="Calibri"/>
              </a:rPr>
              <a:t>for</a:t>
            </a:r>
            <a:endParaRPr sz="3200" dirty="0">
              <a:latin typeface="Calibri"/>
              <a:cs typeface="Calibri"/>
            </a:endParaRPr>
          </a:p>
        </p:txBody>
      </p:sp>
    </p:spTree>
    <p:extLst>
      <p:ext uri="{BB962C8B-B14F-4D97-AF65-F5344CB8AC3E}">
        <p14:creationId xmlns:p14="http://schemas.microsoft.com/office/powerpoint/2010/main" val="392317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D42B-6798-42A0-9B0B-44186629214B}"/>
              </a:ext>
            </a:extLst>
          </p:cNvPr>
          <p:cNvSpPr>
            <a:spLocks noGrp="1"/>
          </p:cNvSpPr>
          <p:nvPr>
            <p:ph type="title"/>
          </p:nvPr>
        </p:nvSpPr>
        <p:spPr>
          <a:xfrm>
            <a:off x="838200" y="461594"/>
            <a:ext cx="11582399" cy="430887"/>
          </a:xfrm>
        </p:spPr>
        <p:txBody>
          <a:bodyPr/>
          <a:lstStyle/>
          <a:p>
            <a:r>
              <a:rPr lang="en-US" sz="2800" b="1" kern="1200" spc="-5" dirty="0">
                <a:solidFill>
                  <a:srgbClr val="3333FF"/>
                </a:solidFill>
                <a:latin typeface="Carlito"/>
                <a:cs typeface="+mj-cs"/>
              </a:rPr>
              <a:t>Basic K –nearest Neighbor classification (important)</a:t>
            </a:r>
            <a:endParaRPr lang="en-IN" sz="2800" b="1" kern="1200" spc="-5" dirty="0">
              <a:solidFill>
                <a:srgbClr val="3333FF"/>
              </a:solidFill>
              <a:latin typeface="Carlito"/>
              <a:cs typeface="+mj-cs"/>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9A7BC0-D417-4CB6-A35B-541B3A1E641A}"/>
                  </a:ext>
                </a:extLst>
              </p:cNvPr>
              <p:cNvSpPr>
                <a:spLocks noGrp="1"/>
              </p:cNvSpPr>
              <p:nvPr>
                <p:ph type="body" idx="1"/>
              </p:nvPr>
            </p:nvSpPr>
            <p:spPr>
              <a:xfrm>
                <a:off x="688340" y="1506537"/>
                <a:ext cx="10788650" cy="4457502"/>
              </a:xfrm>
            </p:spPr>
            <p:txBody>
              <a:bodyPr/>
              <a:lstStyle/>
              <a:p>
                <a:pPr marL="457200" indent="-457200">
                  <a:lnSpc>
                    <a:spcPct val="150000"/>
                  </a:lnSpc>
                  <a:buFont typeface="Arial" panose="020B0604020202020204" pitchFamily="34" charset="0"/>
                  <a:buChar char="•"/>
                </a:pPr>
                <a:r>
                  <a:rPr lang="en-US" sz="2800" dirty="0">
                    <a:solidFill>
                      <a:srgbClr val="C00000"/>
                    </a:solidFill>
                  </a:rPr>
                  <a:t>Training method:</a:t>
                </a:r>
              </a:p>
              <a:p>
                <a:pPr>
                  <a:lnSpc>
                    <a:spcPct val="150000"/>
                  </a:lnSpc>
                </a:pPr>
                <a:r>
                  <a:rPr lang="en-US" sz="2800" dirty="0"/>
                  <a:t>-Save the training examples</a:t>
                </a:r>
              </a:p>
              <a:p>
                <a:pPr marL="457200" indent="-457200">
                  <a:lnSpc>
                    <a:spcPct val="150000"/>
                  </a:lnSpc>
                  <a:buFont typeface="Arial" panose="020B0604020202020204" pitchFamily="34" charset="0"/>
                  <a:buChar char="•"/>
                </a:pPr>
                <a:r>
                  <a:rPr lang="en-US" sz="2800" dirty="0">
                    <a:solidFill>
                      <a:srgbClr val="C00000"/>
                    </a:solidFill>
                  </a:rPr>
                  <a:t>At prediction time :</a:t>
                </a:r>
              </a:p>
              <a:p>
                <a:pPr marL="457200" indent="-457200">
                  <a:lnSpc>
                    <a:spcPct val="150000"/>
                  </a:lnSpc>
                  <a:buFontTx/>
                  <a:buChar char="-"/>
                </a:pPr>
                <a:r>
                  <a:rPr lang="en-US" sz="2800" dirty="0"/>
                  <a:t>Find the k training examples (</a:t>
                </a:r>
                <a14:m>
                  <m:oMath xmlns:m="http://schemas.openxmlformats.org/officeDocument/2006/math">
                    <m:sSub>
                      <m:sSubPr>
                        <m:ctrlPr>
                          <a:rPr lang="en-US" sz="2800" i="1" smtClean="0">
                            <a:latin typeface="Cambria Math" panose="02040503050406030204" pitchFamily="18" charset="0"/>
                          </a:rPr>
                        </m:ctrlPr>
                      </m:sSubPr>
                      <m:e>
                        <m:r>
                          <a:rPr lang="en-IN" sz="2800" b="0" i="1" smtClean="0">
                            <a:latin typeface="Cambria Math" panose="02040503050406030204" pitchFamily="18" charset="0"/>
                          </a:rPr>
                          <m:t>𝑥</m:t>
                        </m:r>
                      </m:e>
                      <m:sub>
                        <m:r>
                          <a:rPr lang="en-IN" sz="2800" b="0" i="1" smtClean="0">
                            <a:latin typeface="Cambria Math" panose="02040503050406030204" pitchFamily="18" charset="0"/>
                          </a:rPr>
                          <m:t>1</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IN" sz="2800" b="0" i="1" smtClean="0">
                            <a:latin typeface="Cambria Math" panose="02040503050406030204" pitchFamily="18" charset="0"/>
                          </a:rPr>
                          <m:t>𝑦</m:t>
                        </m:r>
                      </m:e>
                      <m:sub>
                        <m:r>
                          <a:rPr lang="en-IN" sz="2800" i="1">
                            <a:latin typeface="Cambria Math" panose="02040503050406030204" pitchFamily="18" charset="0"/>
                          </a:rPr>
                          <m:t>1</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IN" sz="2800" i="1">
                            <a:latin typeface="Cambria Math" panose="02040503050406030204" pitchFamily="18" charset="0"/>
                          </a:rPr>
                          <m:t>𝑥</m:t>
                        </m:r>
                      </m:e>
                      <m:sub>
                        <m:r>
                          <a:rPr lang="en-IN" sz="2800" b="0" i="1" smtClean="0">
                            <a:latin typeface="Cambria Math" panose="02040503050406030204" pitchFamily="18" charset="0"/>
                          </a:rPr>
                          <m:t>𝑘</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IN" sz="2800" i="1">
                            <a:latin typeface="Cambria Math" panose="02040503050406030204" pitchFamily="18" charset="0"/>
                          </a:rPr>
                          <m:t>𝑦</m:t>
                        </m:r>
                      </m:e>
                      <m:sub>
                        <m:r>
                          <a:rPr lang="en-IN" sz="2800" b="0" i="1" smtClean="0">
                            <a:latin typeface="Cambria Math" panose="02040503050406030204" pitchFamily="18" charset="0"/>
                          </a:rPr>
                          <m:t>𝑘</m:t>
                        </m:r>
                      </m:sub>
                    </m:sSub>
                  </m:oMath>
                </a14:m>
                <a:r>
                  <a:rPr lang="en-US" sz="2800" dirty="0"/>
                  <a:t>) that are closest to the test example x</a:t>
                </a:r>
              </a:p>
              <a:p>
                <a:pPr>
                  <a:lnSpc>
                    <a:spcPct val="150000"/>
                  </a:lnSpc>
                </a:pPr>
                <a:r>
                  <a:rPr lang="en-US" sz="2800" dirty="0"/>
                  <a:t>	</a:t>
                </a:r>
                <a:r>
                  <a:rPr lang="en-US" sz="2800" dirty="0">
                    <a:solidFill>
                      <a:srgbClr val="C00000"/>
                    </a:solidFill>
                  </a:rPr>
                  <a:t>-Classification: </a:t>
                </a:r>
                <a:r>
                  <a:rPr lang="en-US" sz="2800" dirty="0"/>
                  <a:t>predict the most frequent class among those </a:t>
                </a:r>
                <a:r>
                  <a:rPr lang="en-US" sz="2800" dirty="0" err="1"/>
                  <a:t>yi’s</a:t>
                </a:r>
                <a:endParaRPr lang="en-US" sz="2800" dirty="0"/>
              </a:p>
              <a:p>
                <a:pPr>
                  <a:lnSpc>
                    <a:spcPct val="150000"/>
                  </a:lnSpc>
                </a:pPr>
                <a:r>
                  <a:rPr lang="en-US" sz="2800" dirty="0"/>
                  <a:t>	-</a:t>
                </a:r>
                <a:r>
                  <a:rPr lang="en-US" sz="2800" dirty="0">
                    <a:solidFill>
                      <a:srgbClr val="C00000"/>
                    </a:solidFill>
                  </a:rPr>
                  <a:t>Regression: </a:t>
                </a:r>
                <a:r>
                  <a:rPr lang="en-US" sz="2800" dirty="0"/>
                  <a:t>Predict the average of among </a:t>
                </a:r>
                <a:r>
                  <a:rPr lang="en-US" sz="2800" dirty="0" err="1"/>
                  <a:t>yi’s</a:t>
                </a:r>
                <a:r>
                  <a:rPr lang="en-US" sz="2800" dirty="0"/>
                  <a:t>.</a:t>
                </a:r>
                <a:endParaRPr lang="en-IN" sz="2800" dirty="0"/>
              </a:p>
            </p:txBody>
          </p:sp>
        </mc:Choice>
        <mc:Fallback xmlns="">
          <p:sp>
            <p:nvSpPr>
              <p:cNvPr id="3" name="Text Placeholder 2">
                <a:extLst>
                  <a:ext uri="{FF2B5EF4-FFF2-40B4-BE49-F238E27FC236}">
                    <a16:creationId xmlns:a16="http://schemas.microsoft.com/office/drawing/2014/main" id="{FD9A7BC0-D417-4CB6-A35B-541B3A1E641A}"/>
                  </a:ext>
                </a:extLst>
              </p:cNvPr>
              <p:cNvSpPr>
                <a:spLocks noGrp="1" noRot="1" noChangeAspect="1" noMove="1" noResize="1" noEditPoints="1" noAdjustHandles="1" noChangeArrowheads="1" noChangeShapeType="1" noTextEdit="1"/>
              </p:cNvSpPr>
              <p:nvPr>
                <p:ph type="body" idx="1"/>
              </p:nvPr>
            </p:nvSpPr>
            <p:spPr>
              <a:xfrm>
                <a:off x="688340" y="1506537"/>
                <a:ext cx="10788650" cy="4457502"/>
              </a:xfrm>
              <a:blipFill>
                <a:blip r:embed="rId3"/>
                <a:stretch>
                  <a:fillRect l="-2034" r="-621" b="-4104"/>
                </a:stretch>
              </a:blipFill>
            </p:spPr>
            <p:txBody>
              <a:bodyPr/>
              <a:lstStyle/>
              <a:p>
                <a:r>
                  <a:rPr lang="en-US">
                    <a:noFill/>
                  </a:rPr>
                  <a:t> </a:t>
                </a:r>
              </a:p>
            </p:txBody>
          </p:sp>
        </mc:Fallback>
      </mc:AlternateContent>
    </p:spTree>
    <p:extLst>
      <p:ext uri="{BB962C8B-B14F-4D97-AF65-F5344CB8AC3E}">
        <p14:creationId xmlns:p14="http://schemas.microsoft.com/office/powerpoint/2010/main" val="55193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CC85-0F4A-41D0-A4EC-4D75904A6D01}"/>
              </a:ext>
            </a:extLst>
          </p:cNvPr>
          <p:cNvSpPr>
            <a:spLocks noGrp="1"/>
          </p:cNvSpPr>
          <p:nvPr>
            <p:ph type="title"/>
          </p:nvPr>
        </p:nvSpPr>
        <p:spPr>
          <a:xfrm>
            <a:off x="1752600" y="609600"/>
            <a:ext cx="8025383" cy="861774"/>
          </a:xfrm>
        </p:spPr>
        <p:txBody>
          <a:bodyPr/>
          <a:lstStyle/>
          <a:p>
            <a:pPr marL="1945639">
              <a:spcBef>
                <a:spcPts val="620"/>
              </a:spcBef>
            </a:pPr>
            <a:r>
              <a:rPr lang="en-US" sz="2800" b="1" kern="1200" spc="-5" dirty="0">
                <a:solidFill>
                  <a:srgbClr val="3333FF"/>
                </a:solidFill>
                <a:latin typeface="Carlito"/>
                <a:cs typeface="+mj-cs"/>
              </a:rPr>
              <a:t>Certain points to be addressed in KNN</a:t>
            </a:r>
            <a:endParaRPr lang="en-IN" sz="2800" b="1" kern="1200" spc="-5" dirty="0">
              <a:solidFill>
                <a:srgbClr val="3333FF"/>
              </a:solidFill>
              <a:latin typeface="Carlito"/>
              <a:cs typeface="+mj-cs"/>
            </a:endParaRPr>
          </a:p>
        </p:txBody>
      </p:sp>
      <p:sp>
        <p:nvSpPr>
          <p:cNvPr id="3" name="TextBox 2">
            <a:extLst>
              <a:ext uri="{FF2B5EF4-FFF2-40B4-BE49-F238E27FC236}">
                <a16:creationId xmlns:a16="http://schemas.microsoft.com/office/drawing/2014/main" id="{0BC77A42-CE5F-4A30-8A3B-E13769BB2C1C}"/>
              </a:ext>
            </a:extLst>
          </p:cNvPr>
          <p:cNvSpPr txBox="1"/>
          <p:nvPr/>
        </p:nvSpPr>
        <p:spPr>
          <a:xfrm>
            <a:off x="914400" y="1524000"/>
            <a:ext cx="10058400" cy="1537409"/>
          </a:xfrm>
          <a:prstGeom prst="rect">
            <a:avLst/>
          </a:prstGeom>
          <a:noFill/>
        </p:spPr>
        <p:txBody>
          <a:bodyPr wrap="square" rtlCol="0">
            <a:spAutoFit/>
          </a:bodyPr>
          <a:lstStyle/>
          <a:p>
            <a:pPr marL="123190" marR="73660" algn="just">
              <a:lnSpc>
                <a:spcPct val="150000"/>
              </a:lnSpc>
              <a:spcBef>
                <a:spcPts val="905"/>
              </a:spcBef>
              <a:spcAft>
                <a:spcPts val="0"/>
              </a:spcAft>
            </a:pPr>
            <a:r>
              <a:rPr lang="en-US" sz="2000" dirty="0">
                <a:effectLst/>
                <a:latin typeface="Times New Roman" panose="02020603050405020304" pitchFamily="18" charset="0"/>
                <a:ea typeface="Times New Roman" panose="02020603050405020304" pitchFamily="18" charset="0"/>
              </a:rPr>
              <a:t>1. Choosing a value of K</a:t>
            </a:r>
          </a:p>
          <a:p>
            <a:pPr marL="123190" marR="73660" algn="just">
              <a:lnSpc>
                <a:spcPct val="150000"/>
              </a:lnSpc>
              <a:spcBef>
                <a:spcPts val="905"/>
              </a:spcBef>
              <a:spcAft>
                <a:spcPts val="0"/>
              </a:spcAft>
            </a:pPr>
            <a:r>
              <a:rPr lang="en-US" sz="2000" dirty="0">
                <a:effectLst/>
                <a:latin typeface="Times New Roman" panose="02020603050405020304" pitchFamily="18" charset="0"/>
                <a:ea typeface="Times New Roman" panose="02020603050405020304" pitchFamily="18" charset="0"/>
              </a:rPr>
              <a:t>2. </a:t>
            </a:r>
            <a:r>
              <a:rPr lang="en-US" sz="2000" dirty="0">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ow to</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measure closeness./similarity- What type distance function to use .</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We can use Euclidean distance function as one of the metric, but other distance functions</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 possible.</a:t>
            </a:r>
          </a:p>
        </p:txBody>
      </p:sp>
    </p:spTree>
    <p:extLst>
      <p:ext uri="{BB962C8B-B14F-4D97-AF65-F5344CB8AC3E}">
        <p14:creationId xmlns:p14="http://schemas.microsoft.com/office/powerpoint/2010/main" val="149219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6F73-7550-4149-ACD4-0C35B9AF134D}"/>
              </a:ext>
            </a:extLst>
          </p:cNvPr>
          <p:cNvSpPr>
            <a:spLocks noGrp="1"/>
          </p:cNvSpPr>
          <p:nvPr>
            <p:ph type="title"/>
          </p:nvPr>
        </p:nvSpPr>
        <p:spPr/>
        <p:txBody>
          <a:bodyPr/>
          <a:lstStyle/>
          <a:p>
            <a:r>
              <a:rPr lang="en-IN" sz="4400" b="1" kern="1200" spc="-5" dirty="0">
                <a:solidFill>
                  <a:srgbClr val="3333FF"/>
                </a:solidFill>
                <a:latin typeface="Carlito"/>
                <a:cs typeface="+mj-cs"/>
              </a:rPr>
              <a:t>Nearest-</a:t>
            </a:r>
            <a:r>
              <a:rPr lang="en-IN" sz="4400" b="1" kern="1200" spc="-5" dirty="0" err="1">
                <a:solidFill>
                  <a:srgbClr val="3333FF"/>
                </a:solidFill>
                <a:latin typeface="Carlito"/>
                <a:cs typeface="+mj-cs"/>
              </a:rPr>
              <a:t>Neighbor</a:t>
            </a:r>
            <a:r>
              <a:rPr lang="en-IN" sz="4400" b="1" kern="1200" spc="-5" dirty="0">
                <a:solidFill>
                  <a:srgbClr val="3333FF"/>
                </a:solidFill>
                <a:latin typeface="Carlito"/>
                <a:cs typeface="+mj-cs"/>
              </a:rPr>
              <a:t>  Classifier</a:t>
            </a:r>
            <a:endParaRPr lang="en-IN" dirty="0"/>
          </a:p>
        </p:txBody>
      </p:sp>
      <p:sp>
        <p:nvSpPr>
          <p:cNvPr id="3" name="Oval 2">
            <a:extLst>
              <a:ext uri="{FF2B5EF4-FFF2-40B4-BE49-F238E27FC236}">
                <a16:creationId xmlns:a16="http://schemas.microsoft.com/office/drawing/2014/main" id="{EDB48C85-5985-4DB2-98D9-60DE0C5C83F4}"/>
              </a:ext>
            </a:extLst>
          </p:cNvPr>
          <p:cNvSpPr/>
          <p:nvPr/>
        </p:nvSpPr>
        <p:spPr>
          <a:xfrm>
            <a:off x="228600" y="1407504"/>
            <a:ext cx="29718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r>
              <a:rPr lang="en-IN" sz="2400" dirty="0"/>
              <a:t>lazy learner</a:t>
            </a:r>
            <a:endParaRPr lang="en-IN" dirty="0"/>
          </a:p>
        </p:txBody>
      </p:sp>
      <p:sp>
        <p:nvSpPr>
          <p:cNvPr id="4" name="Oval 3">
            <a:extLst>
              <a:ext uri="{FF2B5EF4-FFF2-40B4-BE49-F238E27FC236}">
                <a16:creationId xmlns:a16="http://schemas.microsoft.com/office/drawing/2014/main" id="{932BFCF9-8DAC-4260-BAA8-3DA2DFE6519D}"/>
              </a:ext>
            </a:extLst>
          </p:cNvPr>
          <p:cNvSpPr/>
          <p:nvPr/>
        </p:nvSpPr>
        <p:spPr>
          <a:xfrm>
            <a:off x="3733800" y="1407504"/>
            <a:ext cx="3429000" cy="1524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800" dirty="0"/>
              <a:t>instance base learner </a:t>
            </a:r>
          </a:p>
        </p:txBody>
      </p:sp>
      <p:sp>
        <p:nvSpPr>
          <p:cNvPr id="6" name="Oval 5">
            <a:extLst>
              <a:ext uri="{FF2B5EF4-FFF2-40B4-BE49-F238E27FC236}">
                <a16:creationId xmlns:a16="http://schemas.microsoft.com/office/drawing/2014/main" id="{6B501C95-9D35-407B-8B47-0A933214E2E5}"/>
              </a:ext>
            </a:extLst>
          </p:cNvPr>
          <p:cNvSpPr/>
          <p:nvPr/>
        </p:nvSpPr>
        <p:spPr>
          <a:xfrm>
            <a:off x="8077200" y="1372719"/>
            <a:ext cx="2971800" cy="152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Memory-Based Learning</a:t>
            </a:r>
          </a:p>
        </p:txBody>
      </p:sp>
      <p:sp>
        <p:nvSpPr>
          <p:cNvPr id="7" name="Oval 6">
            <a:extLst>
              <a:ext uri="{FF2B5EF4-FFF2-40B4-BE49-F238E27FC236}">
                <a16:creationId xmlns:a16="http://schemas.microsoft.com/office/drawing/2014/main" id="{91CB78CA-5B67-4C32-8517-2DCCC03FC90A}"/>
              </a:ext>
            </a:extLst>
          </p:cNvPr>
          <p:cNvSpPr/>
          <p:nvPr/>
        </p:nvSpPr>
        <p:spPr>
          <a:xfrm>
            <a:off x="398105" y="4313853"/>
            <a:ext cx="3991947" cy="22548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Can be used for both classification and regression problems</a:t>
            </a:r>
            <a:endParaRPr lang="en-IN" sz="2400" dirty="0"/>
          </a:p>
        </p:txBody>
      </p:sp>
      <p:sp>
        <p:nvSpPr>
          <p:cNvPr id="9" name="Oval 8">
            <a:extLst>
              <a:ext uri="{FF2B5EF4-FFF2-40B4-BE49-F238E27FC236}">
                <a16:creationId xmlns:a16="http://schemas.microsoft.com/office/drawing/2014/main" id="{7185519C-F58A-40D8-9D1F-CFFA6369CC4D}"/>
              </a:ext>
            </a:extLst>
          </p:cNvPr>
          <p:cNvSpPr/>
          <p:nvPr/>
        </p:nvSpPr>
        <p:spPr>
          <a:xfrm>
            <a:off x="4229380" y="3246779"/>
            <a:ext cx="2971800" cy="1524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 Supervised and non parametric </a:t>
            </a:r>
          </a:p>
        </p:txBody>
      </p:sp>
      <p:sp>
        <p:nvSpPr>
          <p:cNvPr id="10" name="Oval 9">
            <a:extLst>
              <a:ext uri="{FF2B5EF4-FFF2-40B4-BE49-F238E27FC236}">
                <a16:creationId xmlns:a16="http://schemas.microsoft.com/office/drawing/2014/main" id="{0757836B-3BD6-4CFE-B920-F366297DB2B3}"/>
              </a:ext>
            </a:extLst>
          </p:cNvPr>
          <p:cNvSpPr/>
          <p:nvPr/>
        </p:nvSpPr>
        <p:spPr>
          <a:xfrm>
            <a:off x="5411857" y="5067942"/>
            <a:ext cx="2971800" cy="1524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 </a:t>
            </a:r>
            <a:r>
              <a:rPr lang="en-US" dirty="0" err="1"/>
              <a:t>kNN</a:t>
            </a:r>
            <a:r>
              <a:rPr lang="en-US" dirty="0"/>
              <a:t> approximates the target function locally</a:t>
            </a:r>
            <a:endParaRPr lang="en-IN" dirty="0"/>
          </a:p>
        </p:txBody>
      </p:sp>
      <p:sp>
        <p:nvSpPr>
          <p:cNvPr id="11" name="Oval 10">
            <a:extLst>
              <a:ext uri="{FF2B5EF4-FFF2-40B4-BE49-F238E27FC236}">
                <a16:creationId xmlns:a16="http://schemas.microsoft.com/office/drawing/2014/main" id="{13ED489D-D186-47E2-A957-3BFEBA6FD8AC}"/>
              </a:ext>
            </a:extLst>
          </p:cNvPr>
          <p:cNvSpPr/>
          <p:nvPr/>
        </p:nvSpPr>
        <p:spPr>
          <a:xfrm>
            <a:off x="7543800" y="3052665"/>
            <a:ext cx="3733800" cy="204566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 </a:t>
            </a:r>
            <a:r>
              <a:rPr lang="en-US" dirty="0"/>
              <a:t>k in </a:t>
            </a:r>
            <a:r>
              <a:rPr lang="en-US" dirty="0" err="1"/>
              <a:t>kNN</a:t>
            </a:r>
            <a:r>
              <a:rPr lang="en-US" dirty="0"/>
              <a:t> algorithm represents the number of nearest neighbor points which are voting for the new test data’s class. </a:t>
            </a:r>
          </a:p>
          <a:p>
            <a:pPr algn="ctr"/>
            <a:endParaRPr lang="en-IN" dirty="0"/>
          </a:p>
        </p:txBody>
      </p:sp>
    </p:spTree>
    <p:extLst>
      <p:ext uri="{BB962C8B-B14F-4D97-AF65-F5344CB8AC3E}">
        <p14:creationId xmlns:p14="http://schemas.microsoft.com/office/powerpoint/2010/main" val="3540566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7A7-377C-4436-A343-6E75A0AB818F}"/>
              </a:ext>
            </a:extLst>
          </p:cNvPr>
          <p:cNvSpPr>
            <a:spLocks noGrp="1"/>
          </p:cNvSpPr>
          <p:nvPr>
            <p:ph type="title"/>
          </p:nvPr>
        </p:nvSpPr>
        <p:spPr>
          <a:xfrm>
            <a:off x="1981200" y="685800"/>
            <a:ext cx="8229600" cy="914400"/>
          </a:xfrm>
        </p:spPr>
        <p:txBody>
          <a:bodyPr>
            <a:normAutofit fontScale="90000"/>
          </a:bodyPr>
          <a:lstStyle/>
          <a:p>
            <a:r>
              <a:rPr lang="en-US" sz="3100" b="1" kern="1200" spc="-5" dirty="0">
                <a:solidFill>
                  <a:srgbClr val="3333FF"/>
                </a:solidFill>
                <a:latin typeface="Carlito"/>
                <a:cs typeface="+mj-cs"/>
              </a:rPr>
              <a:t>Implementation of </a:t>
            </a:r>
            <a:r>
              <a:rPr lang="en-US" sz="3100" b="1" kern="1200" spc="-5" dirty="0" err="1">
                <a:solidFill>
                  <a:srgbClr val="3333FF"/>
                </a:solidFill>
                <a:latin typeface="Carlito"/>
                <a:cs typeface="+mj-cs"/>
              </a:rPr>
              <a:t>kNN</a:t>
            </a:r>
            <a:r>
              <a:rPr lang="en-US" sz="3100" b="1" kern="1200" spc="-5" dirty="0">
                <a:solidFill>
                  <a:srgbClr val="3333FF"/>
                </a:solidFill>
                <a:latin typeface="Carlito"/>
                <a:cs typeface="+mj-cs"/>
              </a:rPr>
              <a:t> Algorithm using Python</a:t>
            </a:r>
            <a:br>
              <a:rPr lang="en-US" b="0" i="0" dirty="0">
                <a:solidFill>
                  <a:srgbClr val="4A4A4A"/>
                </a:solidFill>
                <a:effectLst/>
                <a:latin typeface="Open Sans" panose="020B0606030504020204" pitchFamily="34" charset="0"/>
              </a:rPr>
            </a:br>
            <a:br>
              <a:rPr lang="en-US" b="1" i="0" dirty="0">
                <a:solidFill>
                  <a:srgbClr val="4A4A4A"/>
                </a:solidFill>
                <a:effectLst/>
                <a:latin typeface="Open Sans" panose="020B0606030504020204" pitchFamily="34" charset="0"/>
              </a:rPr>
            </a:br>
            <a:br>
              <a:rPr lang="en-US" b="1" i="0" dirty="0">
                <a:solidFill>
                  <a:srgbClr val="4A4A4A"/>
                </a:solidFill>
                <a:effectLst/>
                <a:latin typeface="Open Sans" panose="020B0606030504020204" pitchFamily="34" charset="0"/>
              </a:rPr>
            </a:br>
            <a:endParaRPr lang="en-IN" dirty="0"/>
          </a:p>
        </p:txBody>
      </p:sp>
      <p:sp>
        <p:nvSpPr>
          <p:cNvPr id="4" name="TextBox 3">
            <a:extLst>
              <a:ext uri="{FF2B5EF4-FFF2-40B4-BE49-F238E27FC236}">
                <a16:creationId xmlns:a16="http://schemas.microsoft.com/office/drawing/2014/main" id="{54F27FE8-B8B6-4BD2-8371-DD25A045E1CA}"/>
              </a:ext>
            </a:extLst>
          </p:cNvPr>
          <p:cNvSpPr txBox="1"/>
          <p:nvPr/>
        </p:nvSpPr>
        <p:spPr>
          <a:xfrm>
            <a:off x="2171700" y="2397948"/>
            <a:ext cx="7848600" cy="2062103"/>
          </a:xfrm>
          <a:prstGeom prst="rect">
            <a:avLst/>
          </a:prstGeom>
          <a:noFill/>
        </p:spPr>
        <p:txBody>
          <a:bodyPr wrap="square">
            <a:spAutoFit/>
          </a:bodyPr>
          <a:lstStyle/>
          <a:p>
            <a:pPr algn="just" fontAlgn="base">
              <a:lnSpc>
                <a:spcPts val="1900"/>
              </a:lnSpc>
              <a:spcAft>
                <a:spcPts val="1440"/>
              </a:spcAft>
              <a:buFont typeface="Arial" panose="020B0604020202020204" pitchFamily="34" charset="0"/>
              <a:buChar char="•"/>
            </a:pPr>
            <a:r>
              <a:rPr lang="en-US" dirty="0">
                <a:latin typeface="Open Sans" panose="020B0606030504020204" pitchFamily="34" charset="0"/>
              </a:rPr>
              <a:t>Handling the data</a:t>
            </a:r>
          </a:p>
          <a:p>
            <a:pPr algn="just" fontAlgn="base">
              <a:lnSpc>
                <a:spcPts val="1900"/>
              </a:lnSpc>
              <a:spcAft>
                <a:spcPts val="1440"/>
              </a:spcAft>
              <a:buFont typeface="Arial" panose="020B0604020202020204" pitchFamily="34" charset="0"/>
              <a:buChar char="•"/>
            </a:pPr>
            <a:r>
              <a:rPr lang="en-US" dirty="0">
                <a:latin typeface="Open Sans" panose="020B0606030504020204" pitchFamily="34" charset="0"/>
              </a:rPr>
              <a:t>Calculate the distance</a:t>
            </a:r>
          </a:p>
          <a:p>
            <a:pPr algn="just" fontAlgn="base">
              <a:lnSpc>
                <a:spcPts val="1900"/>
              </a:lnSpc>
              <a:spcAft>
                <a:spcPts val="1440"/>
              </a:spcAft>
              <a:buFont typeface="Arial" panose="020B0604020202020204" pitchFamily="34" charset="0"/>
              <a:buChar char="•"/>
            </a:pPr>
            <a:r>
              <a:rPr lang="en-US" dirty="0">
                <a:latin typeface="Open Sans" panose="020B0606030504020204" pitchFamily="34" charset="0"/>
              </a:rPr>
              <a:t>Find k nearest point</a:t>
            </a:r>
          </a:p>
          <a:p>
            <a:pPr algn="just" fontAlgn="base">
              <a:lnSpc>
                <a:spcPts val="1900"/>
              </a:lnSpc>
              <a:spcAft>
                <a:spcPts val="1440"/>
              </a:spcAft>
              <a:buFont typeface="Arial" panose="020B0604020202020204" pitchFamily="34" charset="0"/>
              <a:buChar char="•"/>
            </a:pPr>
            <a:r>
              <a:rPr lang="en-US" dirty="0">
                <a:latin typeface="Open Sans" panose="020B0606030504020204" pitchFamily="34" charset="0"/>
              </a:rPr>
              <a:t>Predict the class</a:t>
            </a:r>
          </a:p>
          <a:p>
            <a:pPr algn="l">
              <a:buFont typeface="Arial" panose="020B0604020202020204" pitchFamily="34" charset="0"/>
              <a:buChar char="•"/>
            </a:pPr>
            <a:r>
              <a:rPr lang="en-US" dirty="0">
                <a:latin typeface="Open Sans" panose="020B0606030504020204" pitchFamily="34" charset="0"/>
              </a:rPr>
              <a:t>Check the accuracy</a:t>
            </a:r>
          </a:p>
        </p:txBody>
      </p:sp>
    </p:spTree>
    <p:extLst>
      <p:ext uri="{BB962C8B-B14F-4D97-AF65-F5344CB8AC3E}">
        <p14:creationId xmlns:p14="http://schemas.microsoft.com/office/powerpoint/2010/main" val="2595113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1161" y="452263"/>
            <a:ext cx="5788025" cy="444352"/>
          </a:xfrm>
          <a:prstGeom prst="rect">
            <a:avLst/>
          </a:prstGeom>
        </p:spPr>
        <p:txBody>
          <a:bodyPr vert="horz" wrap="square" lIns="0" tIns="13335" rIns="0" bIns="0" rtlCol="0">
            <a:spAutoFit/>
          </a:bodyPr>
          <a:lstStyle/>
          <a:p>
            <a:pPr marL="12700">
              <a:spcBef>
                <a:spcPts val="105"/>
              </a:spcBef>
            </a:pPr>
            <a:r>
              <a:rPr sz="2800" b="1" kern="1200" spc="-5" dirty="0">
                <a:solidFill>
                  <a:srgbClr val="3333FF"/>
                </a:solidFill>
                <a:latin typeface="Carlito"/>
                <a:cs typeface="+mj-cs"/>
              </a:rPr>
              <a:t>Instance Based Classifier</a:t>
            </a:r>
          </a:p>
        </p:txBody>
      </p:sp>
      <p:sp>
        <p:nvSpPr>
          <p:cNvPr id="3" name="object 3"/>
          <p:cNvSpPr txBox="1"/>
          <p:nvPr/>
        </p:nvSpPr>
        <p:spPr>
          <a:xfrm>
            <a:off x="688340" y="1506537"/>
            <a:ext cx="10542270" cy="1579920"/>
          </a:xfrm>
          <a:prstGeom prst="rect">
            <a:avLst/>
          </a:prstGeom>
        </p:spPr>
        <p:txBody>
          <a:bodyPr vert="horz" wrap="square" lIns="0" tIns="114300" rIns="0" bIns="0" rtlCol="0">
            <a:spAutoFit/>
          </a:bodyPr>
          <a:lstStyle/>
          <a:p>
            <a:pPr lvl="2">
              <a:lnSpc>
                <a:spcPct val="100000"/>
              </a:lnSpc>
              <a:buFont typeface="Arial MT"/>
              <a:buChar char="•"/>
            </a:pPr>
            <a:endParaRPr sz="2400" dirty="0">
              <a:latin typeface="Calibri"/>
              <a:cs typeface="Calibri"/>
            </a:endParaRPr>
          </a:p>
          <a:p>
            <a:pPr marL="756285" lvl="1" indent="-287020">
              <a:lnSpc>
                <a:spcPct val="100000"/>
              </a:lnSpc>
              <a:spcBef>
                <a:spcPts val="1745"/>
              </a:spcBef>
              <a:buFont typeface="Arial MT"/>
              <a:buChar char="–"/>
              <a:tabLst>
                <a:tab pos="756920" algn="l"/>
              </a:tabLst>
            </a:pPr>
            <a:r>
              <a:rPr sz="2800" spc="-15" dirty="0">
                <a:latin typeface="Calibri"/>
                <a:cs typeface="Calibri"/>
              </a:rPr>
              <a:t>Nearest</a:t>
            </a:r>
            <a:r>
              <a:rPr sz="2800" spc="-30" dirty="0">
                <a:latin typeface="Calibri"/>
                <a:cs typeface="Calibri"/>
              </a:rPr>
              <a:t> </a:t>
            </a:r>
            <a:r>
              <a:rPr sz="2800" spc="-5" dirty="0">
                <a:latin typeface="Calibri"/>
                <a:cs typeface="Calibri"/>
              </a:rPr>
              <a:t>neighbor</a:t>
            </a:r>
            <a:endParaRPr sz="2800" dirty="0">
              <a:latin typeface="Calibri"/>
              <a:cs typeface="Calibri"/>
            </a:endParaRPr>
          </a:p>
          <a:p>
            <a:pPr marL="1224280" lvl="2" indent="-297815">
              <a:lnSpc>
                <a:spcPct val="100000"/>
              </a:lnSpc>
              <a:spcBef>
                <a:spcPts val="605"/>
              </a:spcBef>
              <a:buFont typeface="Arial MT"/>
              <a:buChar char="•"/>
              <a:tabLst>
                <a:tab pos="1224280" algn="l"/>
                <a:tab pos="1224915" algn="l"/>
              </a:tabLst>
            </a:pPr>
            <a:r>
              <a:rPr sz="2400" spc="-5" dirty="0">
                <a:latin typeface="Calibri"/>
                <a:cs typeface="Calibri"/>
              </a:rPr>
              <a:t>Uses</a:t>
            </a:r>
            <a:r>
              <a:rPr sz="2400" dirty="0">
                <a:latin typeface="Calibri"/>
                <a:cs typeface="Calibri"/>
              </a:rPr>
              <a:t> k</a:t>
            </a:r>
            <a:r>
              <a:rPr sz="2400" spc="-15" dirty="0">
                <a:latin typeface="Calibri"/>
                <a:cs typeface="Calibri"/>
              </a:rPr>
              <a:t> </a:t>
            </a:r>
            <a:r>
              <a:rPr sz="2400" spc="-10" dirty="0">
                <a:latin typeface="Calibri"/>
                <a:cs typeface="Calibri"/>
              </a:rPr>
              <a:t>“closest”</a:t>
            </a:r>
            <a:r>
              <a:rPr sz="2400" spc="-25" dirty="0">
                <a:latin typeface="Calibri"/>
                <a:cs typeface="Calibri"/>
              </a:rPr>
              <a:t> </a:t>
            </a:r>
            <a:r>
              <a:rPr sz="2400" spc="-10" dirty="0">
                <a:latin typeface="Calibri"/>
                <a:cs typeface="Calibri"/>
              </a:rPr>
              <a:t>points</a:t>
            </a:r>
            <a:r>
              <a:rPr sz="2400" dirty="0">
                <a:latin typeface="Calibri"/>
                <a:cs typeface="Calibri"/>
              </a:rPr>
              <a:t> </a:t>
            </a:r>
            <a:r>
              <a:rPr sz="2400" spc="-10" dirty="0">
                <a:latin typeface="Calibri"/>
                <a:cs typeface="Calibri"/>
              </a:rPr>
              <a:t>(nearest</a:t>
            </a:r>
            <a:r>
              <a:rPr sz="2400" spc="-15" dirty="0">
                <a:latin typeface="Calibri"/>
                <a:cs typeface="Calibri"/>
              </a:rPr>
              <a:t> </a:t>
            </a:r>
            <a:r>
              <a:rPr sz="2400" spc="-10" dirty="0">
                <a:latin typeface="Calibri"/>
                <a:cs typeface="Calibri"/>
              </a:rPr>
              <a:t>neighbors)</a:t>
            </a:r>
            <a:r>
              <a:rPr sz="2400" spc="-15" dirty="0">
                <a:latin typeface="Calibri"/>
                <a:cs typeface="Calibri"/>
              </a:rPr>
              <a:t> </a:t>
            </a:r>
            <a:r>
              <a:rPr sz="2400" spc="-20" dirty="0">
                <a:latin typeface="Calibri"/>
                <a:cs typeface="Calibri"/>
              </a:rPr>
              <a:t>for</a:t>
            </a:r>
            <a:r>
              <a:rPr sz="2400" spc="-5" dirty="0">
                <a:latin typeface="Calibri"/>
                <a:cs typeface="Calibri"/>
              </a:rPr>
              <a:t> </a:t>
            </a:r>
            <a:r>
              <a:rPr sz="2400" spc="-10" dirty="0">
                <a:latin typeface="Calibri"/>
                <a:cs typeface="Calibri"/>
              </a:rPr>
              <a:t>performing</a:t>
            </a:r>
            <a:r>
              <a:rPr sz="2400" spc="-20" dirty="0">
                <a:latin typeface="Calibri"/>
                <a:cs typeface="Calibri"/>
              </a:rPr>
              <a:t> </a:t>
            </a:r>
            <a:r>
              <a:rPr sz="2400" spc="-5" dirty="0">
                <a:latin typeface="Calibri"/>
                <a:cs typeface="Calibri"/>
              </a:rPr>
              <a:t>classification</a:t>
            </a:r>
            <a:endParaRPr sz="24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724D-D7FB-4BBF-8BED-1C0CB00AA6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9B2BFE7-DB9B-43B6-89B5-07CAACF57C08}"/>
              </a:ext>
            </a:extLst>
          </p:cNvPr>
          <p:cNvSpPr>
            <a:spLocks noGrp="1"/>
          </p:cNvSpPr>
          <p:nvPr>
            <p:ph type="body" idx="1"/>
          </p:nvPr>
        </p:nvSpPr>
        <p:spPr>
          <a:xfrm>
            <a:off x="688340" y="1506537"/>
            <a:ext cx="10788650" cy="3016210"/>
          </a:xfrm>
        </p:spPr>
        <p:txBody>
          <a:bodyPr/>
          <a:lstStyle/>
          <a:p>
            <a:r>
              <a:rPr lang="en-US" sz="2800" b="1" kern="1200" spc="-5" dirty="0">
                <a:solidFill>
                  <a:srgbClr val="3333FF"/>
                </a:solidFill>
                <a:latin typeface="Carlito"/>
                <a:ea typeface="+mj-ea"/>
                <a:cs typeface="+mj-cs"/>
              </a:rPr>
              <a:t>1-Nearest Neighbor works well if :</a:t>
            </a:r>
          </a:p>
          <a:p>
            <a:endParaRPr lang="en-US" sz="2800" b="1" kern="1200" spc="-5" dirty="0">
              <a:solidFill>
                <a:srgbClr val="3333FF"/>
              </a:solidFill>
              <a:latin typeface="Carlito"/>
              <a:ea typeface="+mj-ea"/>
              <a:cs typeface="+mj-cs"/>
            </a:endParaRPr>
          </a:p>
          <a:p>
            <a:pPr marL="457200" indent="-457200">
              <a:buFont typeface="Arial" panose="020B0604020202020204" pitchFamily="34" charset="0"/>
              <a:buChar char="•"/>
            </a:pPr>
            <a:r>
              <a:rPr lang="en-US" sz="2800" dirty="0"/>
              <a:t>No input attribute has noise</a:t>
            </a:r>
          </a:p>
          <a:p>
            <a:pPr marL="457200" indent="-457200">
              <a:buFont typeface="Arial" panose="020B0604020202020204" pitchFamily="34" charset="0"/>
              <a:buChar char="•"/>
            </a:pPr>
            <a:r>
              <a:rPr lang="en-US" sz="2800" dirty="0"/>
              <a:t>No class noise</a:t>
            </a:r>
          </a:p>
          <a:p>
            <a:pPr marL="457200" indent="-457200">
              <a:buFont typeface="Arial" panose="020B0604020202020204" pitchFamily="34" charset="0"/>
              <a:buChar char="•"/>
            </a:pPr>
            <a:r>
              <a:rPr lang="en-US" sz="2800" dirty="0"/>
              <a:t>No overlap of classes</a:t>
            </a:r>
          </a:p>
          <a:p>
            <a:pPr marL="457200" indent="-457200">
              <a:buFont typeface="Arial" panose="020B0604020202020204" pitchFamily="34" charset="0"/>
              <a:buChar char="•"/>
            </a:pPr>
            <a:endParaRPr lang="en-US" sz="2800" dirty="0"/>
          </a:p>
          <a:p>
            <a:r>
              <a:rPr lang="en-US" sz="2800" dirty="0"/>
              <a:t>When k=1 we can learn complex functions (sharp class boundaries) </a:t>
            </a:r>
          </a:p>
        </p:txBody>
      </p:sp>
    </p:spTree>
    <p:extLst>
      <p:ext uri="{BB962C8B-B14F-4D97-AF65-F5344CB8AC3E}">
        <p14:creationId xmlns:p14="http://schemas.microsoft.com/office/powerpoint/2010/main" val="125726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C12D-F01D-4CAB-A1A2-75FF402FD30D}"/>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3AE3C1-C8C8-4BC0-B688-5CF47D4D8177}"/>
              </a:ext>
            </a:extLst>
          </p:cNvPr>
          <p:cNvPicPr>
            <a:picLocks noChangeAspect="1"/>
          </p:cNvPicPr>
          <p:nvPr/>
        </p:nvPicPr>
        <p:blipFill>
          <a:blip r:embed="rId2"/>
          <a:stretch>
            <a:fillRect/>
          </a:stretch>
        </p:blipFill>
        <p:spPr>
          <a:xfrm>
            <a:off x="894708" y="1733550"/>
            <a:ext cx="8415980" cy="4438650"/>
          </a:xfrm>
          <a:prstGeom prst="rect">
            <a:avLst/>
          </a:prstGeom>
        </p:spPr>
      </p:pic>
      <p:sp>
        <p:nvSpPr>
          <p:cNvPr id="3" name="Text Placeholder 2">
            <a:extLst>
              <a:ext uri="{FF2B5EF4-FFF2-40B4-BE49-F238E27FC236}">
                <a16:creationId xmlns:a16="http://schemas.microsoft.com/office/drawing/2014/main" id="{F548D2B0-33FA-43D5-B87B-2591257E33CF}"/>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85203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0C9B-AAA8-4B8C-986F-5D9E4B0788F5}"/>
              </a:ext>
            </a:extLst>
          </p:cNvPr>
          <p:cNvSpPr>
            <a:spLocks noGrp="1"/>
          </p:cNvSpPr>
          <p:nvPr>
            <p:ph type="title"/>
          </p:nvPr>
        </p:nvSpPr>
        <p:spPr>
          <a:xfrm>
            <a:off x="2337816" y="609600"/>
            <a:ext cx="7516368" cy="430887"/>
          </a:xfrm>
        </p:spPr>
        <p:txBody>
          <a:bodyPr/>
          <a:lstStyle/>
          <a:p>
            <a:r>
              <a:rPr lang="en-US" sz="2800" b="1" kern="1200" spc="-5" dirty="0">
                <a:solidFill>
                  <a:srgbClr val="3333FF"/>
                </a:solidFill>
                <a:latin typeface="Carlito"/>
                <a:cs typeface="+mj-cs"/>
              </a:rPr>
              <a:t>When to use K larger than 1</a:t>
            </a:r>
            <a:endParaRPr lang="en-IN" sz="2800" b="1" kern="1200" spc="-5" dirty="0">
              <a:solidFill>
                <a:srgbClr val="3333FF"/>
              </a:solidFill>
              <a:latin typeface="Carlito"/>
              <a:cs typeface="+mj-cs"/>
            </a:endParaRPr>
          </a:p>
        </p:txBody>
      </p:sp>
      <p:sp>
        <p:nvSpPr>
          <p:cNvPr id="3" name="Text Placeholder 2">
            <a:extLst>
              <a:ext uri="{FF2B5EF4-FFF2-40B4-BE49-F238E27FC236}">
                <a16:creationId xmlns:a16="http://schemas.microsoft.com/office/drawing/2014/main" id="{B660E771-5FE0-417B-BA47-09DAC7461B9E}"/>
              </a:ext>
            </a:extLst>
          </p:cNvPr>
          <p:cNvSpPr>
            <a:spLocks noGrp="1"/>
          </p:cNvSpPr>
          <p:nvPr>
            <p:ph type="body" idx="1"/>
          </p:nvPr>
        </p:nvSpPr>
        <p:spPr>
          <a:xfrm>
            <a:off x="701675" y="2590800"/>
            <a:ext cx="10788650" cy="2215991"/>
          </a:xfrm>
        </p:spPr>
        <p:txBody>
          <a:bodyPr/>
          <a:lstStyle/>
          <a:p>
            <a:pPr marL="514350" indent="-514350">
              <a:buAutoNum type="arabicParenR"/>
            </a:pPr>
            <a:endParaRPr lang="en-US" sz="2400" dirty="0"/>
          </a:p>
          <a:p>
            <a:pPr marL="514350" indent="-514350">
              <a:buAutoNum type="arabicParenR"/>
            </a:pPr>
            <a:r>
              <a:rPr lang="en-US" sz="2400" dirty="0"/>
              <a:t>Noise in the attributes</a:t>
            </a:r>
          </a:p>
          <a:p>
            <a:pPr marL="514350" indent="-514350">
              <a:buAutoNum type="arabicParenR"/>
            </a:pPr>
            <a:r>
              <a:rPr lang="en-US" sz="2400" dirty="0"/>
              <a:t>Noise in class labels</a:t>
            </a:r>
          </a:p>
          <a:p>
            <a:pPr marL="514350" indent="-514350">
              <a:buAutoNum type="arabicParenR"/>
            </a:pPr>
            <a:r>
              <a:rPr lang="en-US" sz="2400" dirty="0"/>
              <a:t>Classes may partially overlap</a:t>
            </a:r>
          </a:p>
          <a:p>
            <a:endParaRPr lang="en-US" sz="2400" dirty="0"/>
          </a:p>
          <a:p>
            <a:r>
              <a:rPr lang="en-US" sz="2400" dirty="0"/>
              <a:t>When we use K which is large , we get smooth classifier.</a:t>
            </a:r>
            <a:endParaRPr lang="en-IN" sz="2400" dirty="0"/>
          </a:p>
        </p:txBody>
      </p:sp>
    </p:spTree>
    <p:extLst>
      <p:ext uri="{BB962C8B-B14F-4D97-AF65-F5344CB8AC3E}">
        <p14:creationId xmlns:p14="http://schemas.microsoft.com/office/powerpoint/2010/main" val="822786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9D9A-01C5-4C1F-99A1-0B620FC5B5A3}"/>
              </a:ext>
            </a:extLst>
          </p:cNvPr>
          <p:cNvSpPr>
            <a:spLocks noGrp="1"/>
          </p:cNvSpPr>
          <p:nvPr>
            <p:ph type="title"/>
          </p:nvPr>
        </p:nvSpPr>
        <p:spPr>
          <a:xfrm>
            <a:off x="2337815" y="461594"/>
            <a:ext cx="7516368" cy="430887"/>
          </a:xfrm>
        </p:spPr>
        <p:txBody>
          <a:bodyPr/>
          <a:lstStyle/>
          <a:p>
            <a:pPr marL="1945639">
              <a:spcBef>
                <a:spcPts val="620"/>
              </a:spcBef>
            </a:pPr>
            <a:r>
              <a:rPr lang="en-US" sz="2800" b="1" kern="1200" spc="-5" dirty="0">
                <a:solidFill>
                  <a:srgbClr val="3333FF"/>
                </a:solidFill>
                <a:latin typeface="Carlito"/>
                <a:cs typeface="+mj-cs"/>
              </a:rPr>
              <a:t>Euclidean Distance</a:t>
            </a:r>
            <a:endParaRPr lang="en-IN" sz="2800" b="1" kern="1200" spc="-5" dirty="0">
              <a:solidFill>
                <a:srgbClr val="3333FF"/>
              </a:solidFill>
              <a:latin typeface="Carlito"/>
              <a:cs typeface="+mj-cs"/>
            </a:endParaRPr>
          </a:p>
        </p:txBody>
      </p:sp>
      <p:sp>
        <p:nvSpPr>
          <p:cNvPr id="3" name="Text Placeholder 2">
            <a:extLst>
              <a:ext uri="{FF2B5EF4-FFF2-40B4-BE49-F238E27FC236}">
                <a16:creationId xmlns:a16="http://schemas.microsoft.com/office/drawing/2014/main" id="{5572F0BD-6614-4DD8-BB62-F0DEC73E9803}"/>
              </a:ext>
            </a:extLst>
          </p:cNvPr>
          <p:cNvSpPr>
            <a:spLocks noGrp="1"/>
          </p:cNvSpPr>
          <p:nvPr>
            <p:ph type="body" idx="1"/>
          </p:nvPr>
        </p:nvSpPr>
        <p:spPr>
          <a:xfrm>
            <a:off x="1295400" y="1752601"/>
            <a:ext cx="10058400" cy="5455596"/>
          </a:xfrm>
        </p:spPr>
        <p:txBody>
          <a:bodyPr/>
          <a:lstStyle/>
          <a:p>
            <a:pPr>
              <a:lnSpc>
                <a:spcPct val="200000"/>
              </a:lnSpc>
            </a:pPr>
            <a:r>
              <a:rPr lang="en-US" sz="1800" b="1" dirty="0">
                <a:latin typeface="Times New Roman" panose="02020603050405020304" pitchFamily="18" charset="0"/>
                <a:ea typeface="Times New Roman" panose="02020603050405020304" pitchFamily="18" charset="0"/>
              </a:rPr>
              <a:t>We can use Euclidean distance under the following assumptions-</a:t>
            </a:r>
          </a:p>
          <a:p>
            <a:pPr marL="342900" indent="-342900">
              <a:lnSpc>
                <a:spcPct val="200000"/>
              </a:lnSpc>
              <a:buAutoNum type="arabicParenR"/>
            </a:pPr>
            <a:r>
              <a:rPr lang="en-US" sz="1800" dirty="0">
                <a:solidFill>
                  <a:srgbClr val="C00000"/>
                </a:solidFill>
                <a:latin typeface="Times New Roman" panose="02020603050405020304" pitchFamily="18" charset="0"/>
              </a:rPr>
              <a:t>Equal Weights </a:t>
            </a:r>
            <a:r>
              <a:rPr lang="en-US" sz="1800" dirty="0">
                <a:latin typeface="Times New Roman" panose="02020603050405020304" pitchFamily="18" charset="0"/>
              </a:rPr>
              <a:t>to all attributes</a:t>
            </a:r>
          </a:p>
          <a:p>
            <a:pPr marL="342900" indent="-342900">
              <a:lnSpc>
                <a:spcPct val="200000"/>
              </a:lnSpc>
              <a:buAutoNum type="arabicParenR"/>
            </a:pPr>
            <a:r>
              <a:rPr lang="en-US" sz="1800" dirty="0">
                <a:solidFill>
                  <a:srgbClr val="C00000"/>
                </a:solidFill>
                <a:latin typeface="Times New Roman" panose="02020603050405020304" pitchFamily="18" charset="0"/>
              </a:rPr>
              <a:t>If the scale </a:t>
            </a:r>
            <a:r>
              <a:rPr lang="en-US" sz="1800" dirty="0">
                <a:latin typeface="Times New Roman" panose="02020603050405020304" pitchFamily="18" charset="0"/>
              </a:rPr>
              <a:t>of the attributes are </a:t>
            </a:r>
            <a:r>
              <a:rPr lang="en-US" sz="1800" dirty="0">
                <a:solidFill>
                  <a:srgbClr val="C00000"/>
                </a:solidFill>
                <a:latin typeface="Times New Roman" panose="02020603050405020304" pitchFamily="18" charset="0"/>
              </a:rPr>
              <a:t>similar</a:t>
            </a:r>
          </a:p>
          <a:p>
            <a:pPr marL="342900" indent="-342900">
              <a:lnSpc>
                <a:spcPct val="200000"/>
              </a:lnSpc>
              <a:buAutoNum type="arabicParenR"/>
            </a:pPr>
            <a:r>
              <a:rPr lang="en-US" sz="1800" dirty="0">
                <a:solidFill>
                  <a:srgbClr val="C00000"/>
                </a:solidFill>
                <a:latin typeface="Times New Roman" panose="02020603050405020304" pitchFamily="18" charset="0"/>
              </a:rPr>
              <a:t>Variance and range </a:t>
            </a:r>
            <a:r>
              <a:rPr lang="en-US" sz="1800" dirty="0">
                <a:latin typeface="Times New Roman" panose="02020603050405020304" pitchFamily="18" charset="0"/>
              </a:rPr>
              <a:t>is similar among various </a:t>
            </a:r>
            <a:r>
              <a:rPr lang="en-US" sz="1800" dirty="0">
                <a:solidFill>
                  <a:srgbClr val="C00000"/>
                </a:solidFill>
                <a:latin typeface="Times New Roman" panose="02020603050405020304" pitchFamily="18" charset="0"/>
              </a:rPr>
              <a:t>attributes.</a:t>
            </a:r>
          </a:p>
          <a:p>
            <a:pPr marL="342900" indent="-342900">
              <a:lnSpc>
                <a:spcPct val="200000"/>
              </a:lnSpc>
              <a:buAutoNum type="arabicParenR"/>
            </a:pPr>
            <a:r>
              <a:rPr lang="en-US" sz="1800" dirty="0">
                <a:latin typeface="Times New Roman" panose="02020603050405020304" pitchFamily="18" charset="0"/>
              </a:rPr>
              <a:t>Classes are spherical in shape</a:t>
            </a:r>
          </a:p>
          <a:p>
            <a:pPr marL="342900" indent="-342900">
              <a:lnSpc>
                <a:spcPct val="200000"/>
              </a:lnSpc>
              <a:buAutoNum type="arabicParenR"/>
            </a:pPr>
            <a:r>
              <a:rPr lang="en-US" sz="1800" dirty="0">
                <a:latin typeface="Times New Roman" panose="02020603050405020304" pitchFamily="18" charset="0"/>
              </a:rPr>
              <a:t>No </a:t>
            </a:r>
            <a:r>
              <a:rPr lang="en-US" sz="1800" dirty="0">
                <a:solidFill>
                  <a:srgbClr val="C00000"/>
                </a:solidFill>
                <a:latin typeface="Times New Roman" panose="02020603050405020304" pitchFamily="18" charset="0"/>
              </a:rPr>
              <a:t>noise</a:t>
            </a:r>
          </a:p>
          <a:p>
            <a:pPr>
              <a:lnSpc>
                <a:spcPct val="200000"/>
              </a:lnSpc>
            </a:pPr>
            <a:r>
              <a:rPr lang="en-US" sz="1800" u="sng" dirty="0">
                <a:latin typeface="Times New Roman" panose="02020603050405020304" pitchFamily="18" charset="0"/>
              </a:rPr>
              <a:t>But if all attributes are not equally important or</a:t>
            </a:r>
            <a:r>
              <a:rPr lang="en-US" sz="1800" u="sng" spc="5"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the attributes have different scale, or you have noise So, a normal Euclidean distance may not work.</a:t>
            </a:r>
            <a:endParaRPr lang="en-US" sz="1800" b="1" u="sng" dirty="0">
              <a:latin typeface="Times New Roman" panose="02020603050405020304" pitchFamily="18" charset="0"/>
              <a:ea typeface="Times New Roman" panose="02020603050405020304" pitchFamily="18" charset="0"/>
            </a:endParaRPr>
          </a:p>
          <a:p>
            <a:pPr marL="342900" indent="-342900">
              <a:lnSpc>
                <a:spcPct val="200000"/>
              </a:lnSpc>
              <a:buAutoNum type="arabicParenR"/>
            </a:pPr>
            <a:endParaRPr lang="en-US" sz="1800" b="1" dirty="0">
              <a:latin typeface="Times New Roman" panose="02020603050405020304" pitchFamily="18" charset="0"/>
              <a:ea typeface="Times New Roman" panose="02020603050405020304" pitchFamily="18" charset="0"/>
            </a:endParaRPr>
          </a:p>
          <a:p>
            <a:pPr>
              <a:lnSpc>
                <a:spcPct val="200000"/>
              </a:lnSpc>
            </a:pPr>
            <a:endParaRPr lang="en-US" sz="1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1246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C1C4-4814-4FC8-B561-99F7DC1E44BF}"/>
              </a:ext>
            </a:extLst>
          </p:cNvPr>
          <p:cNvSpPr>
            <a:spLocks noGrp="1"/>
          </p:cNvSpPr>
          <p:nvPr>
            <p:ph type="title"/>
          </p:nvPr>
        </p:nvSpPr>
        <p:spPr>
          <a:xfrm>
            <a:off x="2337815" y="461594"/>
            <a:ext cx="7516368" cy="430887"/>
          </a:xfrm>
        </p:spPr>
        <p:txBody>
          <a:bodyPr/>
          <a:lstStyle/>
          <a:p>
            <a:r>
              <a:rPr lang="en-US" sz="2800" b="1" kern="1200" spc="-5" dirty="0">
                <a:solidFill>
                  <a:srgbClr val="3333FF"/>
                </a:solidFill>
                <a:latin typeface="Carlito"/>
                <a:cs typeface="+mj-cs"/>
              </a:rPr>
              <a:t>Non spherical classes</a:t>
            </a:r>
            <a:endParaRPr lang="en-IN" sz="2800" b="1" kern="1200" spc="-5" dirty="0">
              <a:solidFill>
                <a:srgbClr val="3333FF"/>
              </a:solidFill>
              <a:latin typeface="Carlito"/>
              <a:cs typeface="+mj-cs"/>
            </a:endParaRPr>
          </a:p>
        </p:txBody>
      </p:sp>
      <p:pic>
        <p:nvPicPr>
          <p:cNvPr id="4" name="Picture 3">
            <a:extLst>
              <a:ext uri="{FF2B5EF4-FFF2-40B4-BE49-F238E27FC236}">
                <a16:creationId xmlns:a16="http://schemas.microsoft.com/office/drawing/2014/main" id="{5CEF6817-278D-42F2-A612-DE5CD9403CEF}"/>
              </a:ext>
            </a:extLst>
          </p:cNvPr>
          <p:cNvPicPr>
            <a:picLocks noChangeAspect="1"/>
          </p:cNvPicPr>
          <p:nvPr/>
        </p:nvPicPr>
        <p:blipFill>
          <a:blip r:embed="rId2"/>
          <a:stretch>
            <a:fillRect/>
          </a:stretch>
        </p:blipFill>
        <p:spPr>
          <a:xfrm>
            <a:off x="2895600" y="2362200"/>
            <a:ext cx="3890962" cy="2636732"/>
          </a:xfrm>
          <a:prstGeom prst="rect">
            <a:avLst/>
          </a:prstGeom>
        </p:spPr>
      </p:pic>
      <p:sp>
        <p:nvSpPr>
          <p:cNvPr id="3" name="Text Placeholder 2">
            <a:extLst>
              <a:ext uri="{FF2B5EF4-FFF2-40B4-BE49-F238E27FC236}">
                <a16:creationId xmlns:a16="http://schemas.microsoft.com/office/drawing/2014/main" id="{446F6E71-6B75-425C-9A1E-FC0F7B24C88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82618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9297-F8ED-414C-8312-16FABFDB8C01}"/>
              </a:ext>
            </a:extLst>
          </p:cNvPr>
          <p:cNvSpPr>
            <a:spLocks noGrp="1"/>
          </p:cNvSpPr>
          <p:nvPr>
            <p:ph type="title"/>
          </p:nvPr>
        </p:nvSpPr>
        <p:spPr>
          <a:xfrm>
            <a:off x="2337815" y="461594"/>
            <a:ext cx="7516368" cy="430887"/>
          </a:xfrm>
        </p:spPr>
        <p:txBody>
          <a:bodyPr/>
          <a:lstStyle/>
          <a:p>
            <a:r>
              <a:rPr lang="en-US" sz="2800" b="1" kern="1200" spc="-5" dirty="0">
                <a:solidFill>
                  <a:srgbClr val="3333FF"/>
                </a:solidFill>
                <a:latin typeface="Carlito"/>
                <a:cs typeface="+mj-cs"/>
              </a:rPr>
              <a:t>Different scale attributes</a:t>
            </a:r>
            <a:endParaRPr lang="en-IN" sz="2800" b="1" kern="1200" spc="-5" dirty="0">
              <a:solidFill>
                <a:srgbClr val="3333FF"/>
              </a:solidFill>
              <a:latin typeface="Carlito"/>
              <a:cs typeface="+mj-cs"/>
            </a:endParaRPr>
          </a:p>
        </p:txBody>
      </p:sp>
      <p:pic>
        <p:nvPicPr>
          <p:cNvPr id="4" name="Picture 3">
            <a:extLst>
              <a:ext uri="{FF2B5EF4-FFF2-40B4-BE49-F238E27FC236}">
                <a16:creationId xmlns:a16="http://schemas.microsoft.com/office/drawing/2014/main" id="{12AB002B-2FA4-447C-B972-FEA3DA5790F6}"/>
              </a:ext>
            </a:extLst>
          </p:cNvPr>
          <p:cNvPicPr>
            <a:picLocks noChangeAspect="1"/>
          </p:cNvPicPr>
          <p:nvPr/>
        </p:nvPicPr>
        <p:blipFill>
          <a:blip r:embed="rId2"/>
          <a:stretch>
            <a:fillRect/>
          </a:stretch>
        </p:blipFill>
        <p:spPr>
          <a:xfrm>
            <a:off x="1866900" y="1095375"/>
            <a:ext cx="8458200" cy="4667250"/>
          </a:xfrm>
          <a:prstGeom prst="rect">
            <a:avLst/>
          </a:prstGeom>
        </p:spPr>
      </p:pic>
      <p:sp>
        <p:nvSpPr>
          <p:cNvPr id="3" name="Text Placeholder 2">
            <a:extLst>
              <a:ext uri="{FF2B5EF4-FFF2-40B4-BE49-F238E27FC236}">
                <a16:creationId xmlns:a16="http://schemas.microsoft.com/office/drawing/2014/main" id="{D4E83CFA-F8DD-409F-A0B1-C263FA1381BE}"/>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31603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815" y="461594"/>
            <a:ext cx="7516368" cy="444352"/>
          </a:xfrm>
          <a:prstGeom prst="rect">
            <a:avLst/>
          </a:prstGeom>
        </p:spPr>
        <p:txBody>
          <a:bodyPr vert="horz" wrap="square" lIns="0" tIns="13335" rIns="0" bIns="0" rtlCol="0">
            <a:spAutoFit/>
          </a:bodyPr>
          <a:lstStyle/>
          <a:p>
            <a:pPr marL="12700">
              <a:lnSpc>
                <a:spcPct val="100000"/>
              </a:lnSpc>
              <a:spcBef>
                <a:spcPts val="900"/>
              </a:spcBef>
              <a:tabLst>
                <a:tab pos="354965" algn="l"/>
                <a:tab pos="355600" algn="l"/>
              </a:tabLst>
            </a:pPr>
            <a:r>
              <a:rPr lang="en-IN" sz="2800" b="1" kern="1200" spc="-5" dirty="0">
                <a:solidFill>
                  <a:srgbClr val="3333FF"/>
                </a:solidFill>
                <a:latin typeface="Carlito"/>
                <a:cs typeface="+mj-cs"/>
              </a:rPr>
              <a:t>Scaling issues</a:t>
            </a:r>
          </a:p>
        </p:txBody>
      </p:sp>
      <p:sp>
        <p:nvSpPr>
          <p:cNvPr id="3" name="object 3"/>
          <p:cNvSpPr txBox="1"/>
          <p:nvPr/>
        </p:nvSpPr>
        <p:spPr>
          <a:xfrm>
            <a:off x="688340" y="1506537"/>
            <a:ext cx="10589260" cy="2464777"/>
          </a:xfrm>
          <a:prstGeom prst="rect">
            <a:avLst/>
          </a:prstGeom>
        </p:spPr>
        <p:txBody>
          <a:bodyPr vert="horz" wrap="square" lIns="0" tIns="114300" rIns="0" bIns="0" rtlCol="0">
            <a:spAutoFit/>
          </a:bodyPr>
          <a:lstStyle/>
          <a:p>
            <a:pPr marL="355600" indent="-342900">
              <a:lnSpc>
                <a:spcPct val="100000"/>
              </a:lnSpc>
              <a:spcBef>
                <a:spcPts val="900"/>
              </a:spcBef>
              <a:buFont typeface="Arial MT"/>
              <a:buChar char="•"/>
              <a:tabLst>
                <a:tab pos="354965" algn="l"/>
                <a:tab pos="355600" algn="l"/>
              </a:tabLst>
            </a:pPr>
            <a:r>
              <a:rPr dirty="0"/>
              <a:t>Scaling issues</a:t>
            </a:r>
          </a:p>
          <a:p>
            <a:pPr marL="756285" marR="5080" lvl="1" indent="-287020">
              <a:lnSpc>
                <a:spcPct val="100000"/>
              </a:lnSpc>
              <a:spcBef>
                <a:spcPts val="690"/>
              </a:spcBef>
              <a:buFont typeface="Arial MT"/>
              <a:buChar char="–"/>
              <a:tabLst>
                <a:tab pos="756920" algn="l"/>
              </a:tabLst>
            </a:pPr>
            <a:r>
              <a:rPr dirty="0"/>
              <a:t>Attributes may have to be scaled to prevent distance measures from  being dominated by one of the attributes</a:t>
            </a:r>
          </a:p>
          <a:p>
            <a:pPr marL="756285" lvl="1" indent="-287020">
              <a:lnSpc>
                <a:spcPct val="100000"/>
              </a:lnSpc>
              <a:spcBef>
                <a:spcPts val="670"/>
              </a:spcBef>
              <a:buFont typeface="Arial MT"/>
              <a:buChar char="–"/>
              <a:tabLst>
                <a:tab pos="756920" algn="l"/>
              </a:tabLst>
            </a:pPr>
            <a:r>
              <a:rPr dirty="0"/>
              <a:t>Example:</a:t>
            </a:r>
          </a:p>
          <a:p>
            <a:pPr marL="1224280" lvl="2" indent="-297815">
              <a:lnSpc>
                <a:spcPct val="100000"/>
              </a:lnSpc>
              <a:spcBef>
                <a:spcPts val="605"/>
              </a:spcBef>
              <a:buFont typeface="Arial MT"/>
              <a:buChar char="•"/>
              <a:tabLst>
                <a:tab pos="1224280" algn="l"/>
                <a:tab pos="1224915" algn="l"/>
              </a:tabLst>
            </a:pPr>
            <a:r>
              <a:rPr dirty="0"/>
              <a:t>height of a person may vary from 1.5m to 1.8m</a:t>
            </a:r>
          </a:p>
          <a:p>
            <a:pPr marL="1224280" lvl="2" indent="-297815">
              <a:lnSpc>
                <a:spcPct val="100000"/>
              </a:lnSpc>
              <a:spcBef>
                <a:spcPts val="580"/>
              </a:spcBef>
              <a:buFont typeface="Arial MT"/>
              <a:buChar char="•"/>
              <a:tabLst>
                <a:tab pos="1224280" algn="l"/>
                <a:tab pos="1224915" algn="l"/>
              </a:tabLst>
            </a:pPr>
            <a:r>
              <a:rPr dirty="0"/>
              <a:t>weight of a person may vary from 60 KG to 100KG</a:t>
            </a:r>
          </a:p>
          <a:p>
            <a:pPr marL="1224280" lvl="2" indent="-297815">
              <a:lnSpc>
                <a:spcPct val="100000"/>
              </a:lnSpc>
              <a:spcBef>
                <a:spcPts val="575"/>
              </a:spcBef>
              <a:buFont typeface="Arial MT"/>
              <a:buChar char="•"/>
              <a:tabLst>
                <a:tab pos="1224280" algn="l"/>
                <a:tab pos="1224915" algn="l"/>
              </a:tabLst>
            </a:pPr>
            <a:r>
              <a:rPr dirty="0"/>
              <a:t>income of a person may vary from Rs10K to Rs 2 Lakh</a:t>
            </a:r>
          </a:p>
        </p:txBody>
      </p:sp>
      <p:sp>
        <p:nvSpPr>
          <p:cNvPr id="4" name="TextBox 3">
            <a:extLst>
              <a:ext uri="{FF2B5EF4-FFF2-40B4-BE49-F238E27FC236}">
                <a16:creationId xmlns:a16="http://schemas.microsoft.com/office/drawing/2014/main" id="{599FC5BF-BCA2-4DF1-AF2E-214855771569}"/>
              </a:ext>
            </a:extLst>
          </p:cNvPr>
          <p:cNvSpPr txBox="1"/>
          <p:nvPr/>
        </p:nvSpPr>
        <p:spPr>
          <a:xfrm>
            <a:off x="1066800" y="4876800"/>
            <a:ext cx="7543800" cy="369332"/>
          </a:xfrm>
          <a:prstGeom prst="rect">
            <a:avLst/>
          </a:prstGeom>
          <a:noFill/>
        </p:spPr>
        <p:txBody>
          <a:bodyPr wrap="square" rtlCol="0">
            <a:spAutoFit/>
          </a:bodyPr>
          <a:lstStyle/>
          <a:p>
            <a:r>
              <a:rPr lang="en-US" dirty="0"/>
              <a:t>Solution is standardizing data </a:t>
            </a:r>
            <a:endParaRPr lang="en-IN" dirty="0"/>
          </a:p>
        </p:txBody>
      </p:sp>
    </p:spTree>
    <p:extLst>
      <p:ext uri="{BB962C8B-B14F-4D97-AF65-F5344CB8AC3E}">
        <p14:creationId xmlns:p14="http://schemas.microsoft.com/office/powerpoint/2010/main" val="2585631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533400"/>
            <a:ext cx="7280656" cy="447131"/>
          </a:xfrm>
          <a:prstGeom prst="rect">
            <a:avLst/>
          </a:prstGeom>
        </p:spPr>
        <p:txBody>
          <a:bodyPr vert="horz" wrap="square" lIns="0" tIns="16087" rIns="0" bIns="0" rtlCol="0">
            <a:spAutoFit/>
          </a:bodyPr>
          <a:lstStyle/>
          <a:p>
            <a:pPr marL="1945639">
              <a:spcBef>
                <a:spcPts val="620"/>
              </a:spcBef>
            </a:pPr>
            <a:r>
              <a:rPr sz="2800" b="1" kern="1200" spc="-5" dirty="0">
                <a:solidFill>
                  <a:srgbClr val="3333FF"/>
                </a:solidFill>
                <a:latin typeface="Carlito"/>
                <a:cs typeface="+mj-cs"/>
              </a:rPr>
              <a:t>Standardizing the data</a:t>
            </a:r>
          </a:p>
        </p:txBody>
      </p:sp>
      <p:sp>
        <p:nvSpPr>
          <p:cNvPr id="4" name="object 4"/>
          <p:cNvSpPr txBox="1"/>
          <p:nvPr/>
        </p:nvSpPr>
        <p:spPr>
          <a:xfrm>
            <a:off x="714587" y="1622551"/>
            <a:ext cx="10278533" cy="1118511"/>
          </a:xfrm>
          <a:prstGeom prst="rect">
            <a:avLst/>
          </a:prstGeom>
        </p:spPr>
        <p:txBody>
          <a:bodyPr vert="horz" wrap="square" lIns="0" tIns="17780" rIns="0" bIns="0" rtlCol="0">
            <a:spAutoFit/>
          </a:bodyPr>
          <a:lstStyle/>
          <a:p>
            <a:pPr marL="342900" marR="6773" indent="-342900">
              <a:lnSpc>
                <a:spcPct val="200000"/>
              </a:lnSpc>
              <a:spcBef>
                <a:spcPts val="140"/>
              </a:spcBef>
              <a:buFont typeface="Arial"/>
              <a:buAutoNum type="arabicParenR"/>
              <a:tabLst>
                <a:tab pos="473275" algn="l"/>
                <a:tab pos="474121" algn="l"/>
              </a:tabLst>
            </a:pPr>
            <a:r>
              <a:rPr dirty="0">
                <a:latin typeface="Times New Roman" panose="02020603050405020304" pitchFamily="18" charset="0"/>
                <a:cs typeface="Calibri"/>
              </a:rPr>
              <a:t>To avoid this dependence on the choice of measurement units, one has  the option of standardizing the data</a:t>
            </a:r>
          </a:p>
          <a:p>
            <a:pPr marL="342900" indent="-342900">
              <a:lnSpc>
                <a:spcPct val="200000"/>
              </a:lnSpc>
              <a:spcBef>
                <a:spcPts val="640"/>
              </a:spcBef>
              <a:buFont typeface="Arial"/>
              <a:buAutoNum type="arabicParenR"/>
              <a:tabLst>
                <a:tab pos="473275" algn="l"/>
                <a:tab pos="474121" algn="l"/>
              </a:tabLst>
            </a:pPr>
            <a:r>
              <a:rPr dirty="0">
                <a:latin typeface="Times New Roman" panose="02020603050405020304" pitchFamily="18" charset="0"/>
                <a:cs typeface="Calibri"/>
              </a:rPr>
              <a:t>This converts the original measurements to unitless variables</a:t>
            </a:r>
          </a:p>
        </p:txBody>
      </p:sp>
      <p:sp>
        <p:nvSpPr>
          <p:cNvPr id="7" name="object 7"/>
          <p:cNvSpPr txBox="1">
            <a:spLocks noGrp="1"/>
          </p:cNvSpPr>
          <p:nvPr>
            <p:ph type="sldNum" sz="quarter" idx="7"/>
          </p:nvPr>
        </p:nvSpPr>
        <p:spPr>
          <a:xfrm>
            <a:off x="11704320" y="8503920"/>
            <a:ext cx="3738880" cy="224420"/>
          </a:xfrm>
          <a:prstGeom prst="rect">
            <a:avLst/>
          </a:prstGeom>
        </p:spPr>
        <p:txBody>
          <a:bodyPr vert="horz" wrap="square" lIns="0" tIns="0" rIns="0" bIns="0" rtlCol="0">
            <a:spAutoFit/>
          </a:bodyPr>
          <a:lstStyle/>
          <a:p>
            <a:pPr marL="50799">
              <a:lnSpc>
                <a:spcPts val="1653"/>
              </a:lnSpc>
            </a:pPr>
            <a:fld id="{81D60167-4931-47E6-BA6A-407CBD079E47}" type="slidenum">
              <a:rPr dirty="0"/>
              <a:pPr marL="50799">
                <a:lnSpc>
                  <a:spcPts val="1653"/>
                </a:lnSpc>
              </a:pPr>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B126-C702-431D-9813-7C886E125034}"/>
              </a:ext>
            </a:extLst>
          </p:cNvPr>
          <p:cNvSpPr>
            <a:spLocks noGrp="1"/>
          </p:cNvSpPr>
          <p:nvPr>
            <p:ph type="title"/>
          </p:nvPr>
        </p:nvSpPr>
        <p:spPr>
          <a:xfrm>
            <a:off x="2337814" y="461594"/>
            <a:ext cx="8330185" cy="430887"/>
          </a:xfrm>
        </p:spPr>
        <p:txBody>
          <a:bodyPr/>
          <a:lstStyle/>
          <a:p>
            <a:r>
              <a:rPr lang="en-US" sz="2800" b="1" kern="1200" spc="-5" dirty="0">
                <a:solidFill>
                  <a:srgbClr val="3333FF"/>
                </a:solidFill>
                <a:latin typeface="Carlito"/>
                <a:cs typeface="+mj-cs"/>
              </a:rPr>
              <a:t>KNN called Instance Based Classifier</a:t>
            </a:r>
            <a:endParaRPr lang="en-IN" sz="2800" b="1" kern="1200" spc="-5" dirty="0">
              <a:solidFill>
                <a:srgbClr val="3333FF"/>
              </a:solidFill>
              <a:latin typeface="Carlito"/>
              <a:cs typeface="+mj-cs"/>
            </a:endParaRPr>
          </a:p>
        </p:txBody>
      </p:sp>
      <p:sp>
        <p:nvSpPr>
          <p:cNvPr id="3" name="Text Placeholder 2">
            <a:extLst>
              <a:ext uri="{FF2B5EF4-FFF2-40B4-BE49-F238E27FC236}">
                <a16:creationId xmlns:a16="http://schemas.microsoft.com/office/drawing/2014/main" id="{FD328869-23A9-470B-BCF9-16A420EBA389}"/>
              </a:ext>
            </a:extLst>
          </p:cNvPr>
          <p:cNvSpPr>
            <a:spLocks noGrp="1"/>
          </p:cNvSpPr>
          <p:nvPr>
            <p:ph type="body" idx="1"/>
          </p:nvPr>
        </p:nvSpPr>
        <p:spPr>
          <a:xfrm>
            <a:off x="688340" y="1506537"/>
            <a:ext cx="10788650" cy="4308872"/>
          </a:xfrm>
        </p:spPr>
        <p:txBody>
          <a:bodyPr/>
          <a:lstStyle/>
          <a:p>
            <a:r>
              <a:rPr lang="en-US" sz="2000" kern="1200" spc="-5" dirty="0"/>
              <a:t>Instance-based learning methods simply store the training examples instead of learning explicit description of the target function. – Generalizing the examples is postponed until a new instance must be classified. – When a new instance is encountered, its relationship to the stored examples is examined in order to assign a target function value for the new instance. </a:t>
            </a:r>
          </a:p>
          <a:p>
            <a:endParaRPr lang="en-US" sz="2000" kern="1200" spc="-5" dirty="0"/>
          </a:p>
          <a:p>
            <a:r>
              <a:rPr lang="en-US" sz="2000" kern="1200" spc="-5" dirty="0"/>
              <a:t>• Instance-based learning includes nearest neighbor, locally weighted regression and case-based reasoning methods. </a:t>
            </a:r>
          </a:p>
          <a:p>
            <a:endParaRPr lang="en-US" sz="2000" kern="1200" spc="-5" dirty="0"/>
          </a:p>
          <a:p>
            <a:r>
              <a:rPr lang="en-US" sz="2000" kern="1200" spc="-5" dirty="0"/>
              <a:t>• Instance-based methods are sometimes referred to as lazy learning methods because they delay processing until a new instance must be classified. </a:t>
            </a:r>
          </a:p>
          <a:p>
            <a:endParaRPr lang="en-US" sz="2000" kern="1200" spc="-5" dirty="0"/>
          </a:p>
          <a:p>
            <a:r>
              <a:rPr lang="en-US" sz="2000" kern="1200" spc="-5" dirty="0"/>
              <a:t>• A key advantage of lazy learning is that instead of estimating the target function once for the entire instance space, these methods can estimate it locally and differently for each new instance to be classified.</a:t>
            </a:r>
            <a:endParaRPr lang="en-IN" sz="2000" kern="1200" spc="-5" dirty="0"/>
          </a:p>
        </p:txBody>
      </p:sp>
    </p:spTree>
    <p:extLst>
      <p:ext uri="{BB962C8B-B14F-4D97-AF65-F5344CB8AC3E}">
        <p14:creationId xmlns:p14="http://schemas.microsoft.com/office/powerpoint/2010/main" val="3439314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572979"/>
            <a:ext cx="6442456" cy="447131"/>
          </a:xfrm>
          <a:prstGeom prst="rect">
            <a:avLst/>
          </a:prstGeom>
        </p:spPr>
        <p:txBody>
          <a:bodyPr vert="horz" wrap="square" lIns="0" tIns="16087" rIns="0" bIns="0" rtlCol="0">
            <a:spAutoFit/>
          </a:bodyPr>
          <a:lstStyle/>
          <a:p>
            <a:pPr marL="1945639">
              <a:spcBef>
                <a:spcPts val="620"/>
              </a:spcBef>
            </a:pPr>
            <a:r>
              <a:rPr sz="2800" b="1" kern="1200" spc="-5" dirty="0">
                <a:solidFill>
                  <a:srgbClr val="3333FF"/>
                </a:solidFill>
                <a:latin typeface="Carlito"/>
                <a:cs typeface="+mj-cs"/>
              </a:rPr>
              <a:t>Standardizing the data</a:t>
            </a:r>
          </a:p>
        </p:txBody>
      </p:sp>
      <p:sp>
        <p:nvSpPr>
          <p:cNvPr id="4" name="object 4"/>
          <p:cNvSpPr txBox="1">
            <a:spLocks noGrp="1"/>
          </p:cNvSpPr>
          <p:nvPr>
            <p:ph type="body" idx="1"/>
          </p:nvPr>
        </p:nvSpPr>
        <p:spPr>
          <a:xfrm>
            <a:off x="917787" y="2008717"/>
            <a:ext cx="10207413" cy="2934393"/>
          </a:xfrm>
          <a:prstGeom prst="rect">
            <a:avLst/>
          </a:prstGeom>
        </p:spPr>
        <p:txBody>
          <a:bodyPr vert="horz" wrap="square" lIns="0" tIns="17780" rIns="0" bIns="0" rtlCol="0">
            <a:spAutoFit/>
          </a:bodyPr>
          <a:lstStyle/>
          <a:p>
            <a:pPr marL="342900" marR="568946" indent="-342900">
              <a:lnSpc>
                <a:spcPct val="200000"/>
              </a:lnSpc>
              <a:spcBef>
                <a:spcPts val="640"/>
              </a:spcBef>
              <a:buFont typeface="Arial"/>
              <a:buAutoNum type="arabicParenR"/>
              <a:tabLst>
                <a:tab pos="557939" algn="l"/>
                <a:tab pos="558786" algn="l"/>
              </a:tabLst>
            </a:pPr>
            <a:r>
              <a:rPr sz="1800" dirty="0">
                <a:latin typeface="Times New Roman" panose="02020603050405020304" pitchFamily="18" charset="0"/>
              </a:rPr>
              <a:t>The standardized measurements are defined by and sometimes  called z-scores</a:t>
            </a:r>
          </a:p>
          <a:p>
            <a:pPr marL="342900" indent="-342900">
              <a:lnSpc>
                <a:spcPct val="200000"/>
              </a:lnSpc>
              <a:spcBef>
                <a:spcPts val="640"/>
              </a:spcBef>
              <a:buFont typeface="Arial"/>
              <a:buAutoNum type="arabicParenR"/>
              <a:tabLst>
                <a:tab pos="557939" algn="l"/>
                <a:tab pos="558786" algn="l"/>
              </a:tabLst>
            </a:pPr>
            <a:r>
              <a:rPr sz="1800" dirty="0">
                <a:latin typeface="Times New Roman" panose="02020603050405020304" pitchFamily="18" charset="0"/>
              </a:rPr>
              <a:t>They are unitless because both the numerator and the denominator are</a:t>
            </a:r>
            <a:r>
              <a:rPr lang="en-US" sz="1800" dirty="0">
                <a:latin typeface="Times New Roman" panose="02020603050405020304" pitchFamily="18" charset="0"/>
              </a:rPr>
              <a:t> expressed in same units</a:t>
            </a:r>
          </a:p>
          <a:p>
            <a:pPr marL="342900" indent="-342900">
              <a:lnSpc>
                <a:spcPct val="200000"/>
              </a:lnSpc>
              <a:spcBef>
                <a:spcPts val="640"/>
              </a:spcBef>
              <a:buFont typeface="Arial"/>
              <a:buAutoNum type="arabicParenR"/>
              <a:tabLst>
                <a:tab pos="557939" algn="l"/>
                <a:tab pos="558786" algn="l"/>
              </a:tabLst>
            </a:pPr>
            <a:r>
              <a:rPr lang="en-US" sz="1800" spc="-5" dirty="0"/>
              <a:t>mean </a:t>
            </a:r>
            <a:r>
              <a:rPr lang="en-US" sz="1800" spc="-10" dirty="0"/>
              <a:t>absolute  </a:t>
            </a:r>
            <a:r>
              <a:rPr lang="en-US" sz="1800" spc="-5" dirty="0"/>
              <a:t>deviation </a:t>
            </a:r>
            <a:r>
              <a:rPr lang="en-US" sz="1800" dirty="0"/>
              <a:t>is equal </a:t>
            </a:r>
            <a:r>
              <a:rPr lang="en-US" sz="1800" spc="-10" dirty="0"/>
              <a:t>to1 and mean 0 after calculating z score for each attribute</a:t>
            </a:r>
            <a:endParaRPr lang="en-US" sz="1800" dirty="0"/>
          </a:p>
          <a:p>
            <a:pPr>
              <a:lnSpc>
                <a:spcPct val="200000"/>
              </a:lnSpc>
              <a:spcBef>
                <a:spcPts val="640"/>
              </a:spcBef>
              <a:tabLst>
                <a:tab pos="557939" algn="l"/>
                <a:tab pos="558786" algn="l"/>
              </a:tabLst>
            </a:pPr>
            <a:endParaRPr sz="1800" dirty="0">
              <a:latin typeface="Times New Roman" panose="02020603050405020304" pitchFamily="18" charset="0"/>
            </a:endParaRPr>
          </a:p>
          <a:p>
            <a:pPr>
              <a:lnSpc>
                <a:spcPct val="200000"/>
              </a:lnSpc>
            </a:pPr>
            <a:endParaRPr sz="1800" dirty="0">
              <a:latin typeface="Times New Roman" panose="02020603050405020304" pitchFamily="18" charset="0"/>
            </a:endParaRPr>
          </a:p>
        </p:txBody>
      </p:sp>
      <p:sp>
        <p:nvSpPr>
          <p:cNvPr id="5" name="object 5"/>
          <p:cNvSpPr/>
          <p:nvPr/>
        </p:nvSpPr>
        <p:spPr>
          <a:xfrm>
            <a:off x="4743704" y="5029200"/>
            <a:ext cx="2704592" cy="1032255"/>
          </a:xfrm>
          <a:prstGeom prst="rect">
            <a:avLst/>
          </a:prstGeom>
          <a:blipFill>
            <a:blip r:embed="rId2" cstate="print"/>
            <a:stretch>
              <a:fillRect/>
            </a:stretch>
          </a:blipFill>
        </p:spPr>
        <p:txBody>
          <a:bodyPr wrap="square" lIns="0" tIns="0" rIns="0" bIns="0" rtlCol="0"/>
          <a:lstStyle/>
          <a:p>
            <a:endParaRPr sz="2400"/>
          </a:p>
        </p:txBody>
      </p:sp>
      <p:sp>
        <p:nvSpPr>
          <p:cNvPr id="8" name="object 8"/>
          <p:cNvSpPr/>
          <p:nvPr/>
        </p:nvSpPr>
        <p:spPr>
          <a:xfrm>
            <a:off x="9187179" y="4481405"/>
            <a:ext cx="64347" cy="150707"/>
          </a:xfrm>
          <a:custGeom>
            <a:avLst/>
            <a:gdLst/>
            <a:ahLst/>
            <a:cxnLst/>
            <a:rect l="l" t="t" r="r" b="b"/>
            <a:pathLst>
              <a:path w="48259" h="113029">
                <a:moveTo>
                  <a:pt x="43932" y="36068"/>
                </a:moveTo>
                <a:lnTo>
                  <a:pt x="29972" y="36068"/>
                </a:lnTo>
                <a:lnTo>
                  <a:pt x="25654" y="43561"/>
                </a:lnTo>
                <a:lnTo>
                  <a:pt x="20574" y="52578"/>
                </a:lnTo>
                <a:lnTo>
                  <a:pt x="20447" y="52705"/>
                </a:lnTo>
                <a:lnTo>
                  <a:pt x="16001" y="61341"/>
                </a:lnTo>
                <a:lnTo>
                  <a:pt x="15875" y="61468"/>
                </a:lnTo>
                <a:lnTo>
                  <a:pt x="11303" y="70739"/>
                </a:lnTo>
                <a:lnTo>
                  <a:pt x="6985" y="79883"/>
                </a:lnTo>
                <a:lnTo>
                  <a:pt x="3301" y="88646"/>
                </a:lnTo>
                <a:lnTo>
                  <a:pt x="3048" y="89408"/>
                </a:lnTo>
                <a:lnTo>
                  <a:pt x="762" y="97155"/>
                </a:lnTo>
                <a:lnTo>
                  <a:pt x="0" y="104648"/>
                </a:lnTo>
                <a:lnTo>
                  <a:pt x="126" y="106299"/>
                </a:lnTo>
                <a:lnTo>
                  <a:pt x="889" y="109601"/>
                </a:lnTo>
                <a:lnTo>
                  <a:pt x="1270" y="110998"/>
                </a:lnTo>
                <a:lnTo>
                  <a:pt x="2540" y="112141"/>
                </a:lnTo>
                <a:lnTo>
                  <a:pt x="5588" y="112649"/>
                </a:lnTo>
                <a:lnTo>
                  <a:pt x="7112" y="112014"/>
                </a:lnTo>
                <a:lnTo>
                  <a:pt x="7874" y="110617"/>
                </a:lnTo>
                <a:lnTo>
                  <a:pt x="9651" y="107823"/>
                </a:lnTo>
                <a:lnTo>
                  <a:pt x="10033" y="106934"/>
                </a:lnTo>
                <a:lnTo>
                  <a:pt x="12319" y="100965"/>
                </a:lnTo>
                <a:lnTo>
                  <a:pt x="15019" y="93599"/>
                </a:lnTo>
                <a:lnTo>
                  <a:pt x="18739" y="85090"/>
                </a:lnTo>
                <a:lnTo>
                  <a:pt x="27432" y="67056"/>
                </a:lnTo>
                <a:lnTo>
                  <a:pt x="31876" y="58674"/>
                </a:lnTo>
                <a:lnTo>
                  <a:pt x="36830" y="49911"/>
                </a:lnTo>
                <a:lnTo>
                  <a:pt x="41148" y="42418"/>
                </a:lnTo>
                <a:lnTo>
                  <a:pt x="41401" y="41783"/>
                </a:lnTo>
                <a:lnTo>
                  <a:pt x="43932" y="36068"/>
                </a:lnTo>
                <a:close/>
              </a:path>
              <a:path w="48259" h="113029">
                <a:moveTo>
                  <a:pt x="15113" y="93345"/>
                </a:moveTo>
                <a:lnTo>
                  <a:pt x="14986" y="93599"/>
                </a:lnTo>
                <a:lnTo>
                  <a:pt x="15113" y="93345"/>
                </a:lnTo>
                <a:close/>
              </a:path>
              <a:path w="48259" h="113029">
                <a:moveTo>
                  <a:pt x="18796" y="84963"/>
                </a:moveTo>
                <a:close/>
              </a:path>
              <a:path w="48259" h="113029">
                <a:moveTo>
                  <a:pt x="27498" y="67056"/>
                </a:moveTo>
                <a:close/>
              </a:path>
              <a:path w="48259" h="113029">
                <a:moveTo>
                  <a:pt x="31893" y="58674"/>
                </a:moveTo>
                <a:lnTo>
                  <a:pt x="31750" y="58928"/>
                </a:lnTo>
                <a:lnTo>
                  <a:pt x="31893" y="58674"/>
                </a:lnTo>
                <a:close/>
              </a:path>
              <a:path w="48259" h="113029">
                <a:moveTo>
                  <a:pt x="46458" y="28575"/>
                </a:moveTo>
                <a:lnTo>
                  <a:pt x="33147" y="28575"/>
                </a:lnTo>
                <a:lnTo>
                  <a:pt x="32766" y="29591"/>
                </a:lnTo>
                <a:lnTo>
                  <a:pt x="29591" y="36703"/>
                </a:lnTo>
                <a:lnTo>
                  <a:pt x="29972" y="36068"/>
                </a:lnTo>
                <a:lnTo>
                  <a:pt x="43932" y="36068"/>
                </a:lnTo>
                <a:lnTo>
                  <a:pt x="45339" y="32893"/>
                </a:lnTo>
                <a:lnTo>
                  <a:pt x="46458" y="28575"/>
                </a:lnTo>
                <a:close/>
              </a:path>
              <a:path w="48259" h="113029">
                <a:moveTo>
                  <a:pt x="32858" y="29234"/>
                </a:moveTo>
                <a:lnTo>
                  <a:pt x="32702" y="29591"/>
                </a:lnTo>
                <a:lnTo>
                  <a:pt x="32858" y="29234"/>
                </a:lnTo>
                <a:close/>
              </a:path>
              <a:path w="48259" h="113029">
                <a:moveTo>
                  <a:pt x="33147" y="28575"/>
                </a:moveTo>
                <a:lnTo>
                  <a:pt x="32858" y="29234"/>
                </a:lnTo>
                <a:lnTo>
                  <a:pt x="32766" y="29591"/>
                </a:lnTo>
                <a:lnTo>
                  <a:pt x="33147" y="28575"/>
                </a:lnTo>
                <a:close/>
              </a:path>
              <a:path w="48259" h="113029">
                <a:moveTo>
                  <a:pt x="34490" y="22939"/>
                </a:moveTo>
                <a:lnTo>
                  <a:pt x="32858" y="29234"/>
                </a:lnTo>
                <a:lnTo>
                  <a:pt x="33147" y="28575"/>
                </a:lnTo>
                <a:lnTo>
                  <a:pt x="46458" y="28575"/>
                </a:lnTo>
                <a:lnTo>
                  <a:pt x="47117" y="26035"/>
                </a:lnTo>
                <a:lnTo>
                  <a:pt x="47244" y="24892"/>
                </a:lnTo>
                <a:lnTo>
                  <a:pt x="47323" y="23876"/>
                </a:lnTo>
                <a:lnTo>
                  <a:pt x="34417" y="23876"/>
                </a:lnTo>
                <a:lnTo>
                  <a:pt x="34490" y="22939"/>
                </a:lnTo>
                <a:close/>
              </a:path>
              <a:path w="48259" h="113029">
                <a:moveTo>
                  <a:pt x="47413" y="22733"/>
                </a:moveTo>
                <a:lnTo>
                  <a:pt x="34544" y="22733"/>
                </a:lnTo>
                <a:lnTo>
                  <a:pt x="34417" y="23876"/>
                </a:lnTo>
                <a:lnTo>
                  <a:pt x="47323" y="23876"/>
                </a:lnTo>
                <a:lnTo>
                  <a:pt x="47413" y="22733"/>
                </a:lnTo>
                <a:close/>
              </a:path>
              <a:path w="48259" h="113029">
                <a:moveTo>
                  <a:pt x="35568" y="13066"/>
                </a:moveTo>
                <a:lnTo>
                  <a:pt x="34959" y="13171"/>
                </a:lnTo>
                <a:lnTo>
                  <a:pt x="35051" y="14097"/>
                </a:lnTo>
                <a:lnTo>
                  <a:pt x="34925" y="17907"/>
                </a:lnTo>
                <a:lnTo>
                  <a:pt x="34805" y="18923"/>
                </a:lnTo>
                <a:lnTo>
                  <a:pt x="34490" y="22939"/>
                </a:lnTo>
                <a:lnTo>
                  <a:pt x="34544" y="22733"/>
                </a:lnTo>
                <a:lnTo>
                  <a:pt x="47413" y="22733"/>
                </a:lnTo>
                <a:lnTo>
                  <a:pt x="47712" y="18923"/>
                </a:lnTo>
                <a:lnTo>
                  <a:pt x="47751" y="13462"/>
                </a:lnTo>
                <a:lnTo>
                  <a:pt x="35941" y="13462"/>
                </a:lnTo>
                <a:lnTo>
                  <a:pt x="35568" y="13066"/>
                </a:lnTo>
                <a:close/>
              </a:path>
              <a:path w="48259" h="113029">
                <a:moveTo>
                  <a:pt x="37084" y="0"/>
                </a:moveTo>
                <a:lnTo>
                  <a:pt x="34798" y="0"/>
                </a:lnTo>
                <a:lnTo>
                  <a:pt x="31115" y="635"/>
                </a:lnTo>
                <a:lnTo>
                  <a:pt x="16764" y="11811"/>
                </a:lnTo>
                <a:lnTo>
                  <a:pt x="16764" y="14478"/>
                </a:lnTo>
                <a:lnTo>
                  <a:pt x="18161" y="16383"/>
                </a:lnTo>
                <a:lnTo>
                  <a:pt x="19685" y="18288"/>
                </a:lnTo>
                <a:lnTo>
                  <a:pt x="22351" y="18923"/>
                </a:lnTo>
                <a:lnTo>
                  <a:pt x="28321" y="16129"/>
                </a:lnTo>
                <a:lnTo>
                  <a:pt x="28575" y="15875"/>
                </a:lnTo>
                <a:lnTo>
                  <a:pt x="31921" y="14097"/>
                </a:lnTo>
                <a:lnTo>
                  <a:pt x="31750" y="14097"/>
                </a:lnTo>
                <a:lnTo>
                  <a:pt x="32639" y="13716"/>
                </a:lnTo>
                <a:lnTo>
                  <a:pt x="32797" y="13716"/>
                </a:lnTo>
                <a:lnTo>
                  <a:pt x="33496" y="13462"/>
                </a:lnTo>
                <a:lnTo>
                  <a:pt x="33274" y="13462"/>
                </a:lnTo>
                <a:lnTo>
                  <a:pt x="34544" y="13081"/>
                </a:lnTo>
                <a:lnTo>
                  <a:pt x="34814" y="13081"/>
                </a:lnTo>
                <a:lnTo>
                  <a:pt x="34561" y="11996"/>
                </a:lnTo>
                <a:lnTo>
                  <a:pt x="33909" y="11303"/>
                </a:lnTo>
                <a:lnTo>
                  <a:pt x="34400" y="11303"/>
                </a:lnTo>
                <a:lnTo>
                  <a:pt x="34163" y="10287"/>
                </a:lnTo>
                <a:lnTo>
                  <a:pt x="47379" y="10287"/>
                </a:lnTo>
                <a:lnTo>
                  <a:pt x="46863" y="7620"/>
                </a:lnTo>
                <a:lnTo>
                  <a:pt x="45339" y="4572"/>
                </a:lnTo>
                <a:lnTo>
                  <a:pt x="43434" y="2413"/>
                </a:lnTo>
                <a:lnTo>
                  <a:pt x="39750" y="381"/>
                </a:lnTo>
                <a:lnTo>
                  <a:pt x="37084" y="0"/>
                </a:lnTo>
                <a:close/>
              </a:path>
              <a:path w="48259" h="113029">
                <a:moveTo>
                  <a:pt x="34925" y="17399"/>
                </a:moveTo>
                <a:lnTo>
                  <a:pt x="34885" y="17907"/>
                </a:lnTo>
                <a:lnTo>
                  <a:pt x="34925" y="17399"/>
                </a:lnTo>
                <a:close/>
              </a:path>
              <a:path w="48259" h="113029">
                <a:moveTo>
                  <a:pt x="32639" y="13716"/>
                </a:moveTo>
                <a:lnTo>
                  <a:pt x="31750" y="14097"/>
                </a:lnTo>
                <a:lnTo>
                  <a:pt x="32294" y="13898"/>
                </a:lnTo>
                <a:lnTo>
                  <a:pt x="32639" y="13716"/>
                </a:lnTo>
                <a:close/>
              </a:path>
              <a:path w="48259" h="113029">
                <a:moveTo>
                  <a:pt x="32294" y="13898"/>
                </a:moveTo>
                <a:lnTo>
                  <a:pt x="31750" y="14097"/>
                </a:lnTo>
                <a:lnTo>
                  <a:pt x="31921" y="14097"/>
                </a:lnTo>
                <a:lnTo>
                  <a:pt x="32294" y="13898"/>
                </a:lnTo>
                <a:close/>
              </a:path>
              <a:path w="48259" h="113029">
                <a:moveTo>
                  <a:pt x="34925" y="13552"/>
                </a:moveTo>
                <a:lnTo>
                  <a:pt x="34925" y="14097"/>
                </a:lnTo>
                <a:lnTo>
                  <a:pt x="34925" y="13552"/>
                </a:lnTo>
                <a:close/>
              </a:path>
              <a:path w="48259" h="113029">
                <a:moveTo>
                  <a:pt x="32797" y="13716"/>
                </a:moveTo>
                <a:lnTo>
                  <a:pt x="32639" y="13716"/>
                </a:lnTo>
                <a:lnTo>
                  <a:pt x="32294" y="13898"/>
                </a:lnTo>
                <a:lnTo>
                  <a:pt x="32797" y="13716"/>
                </a:lnTo>
                <a:close/>
              </a:path>
              <a:path w="48259" h="113029">
                <a:moveTo>
                  <a:pt x="34544" y="13081"/>
                </a:moveTo>
                <a:lnTo>
                  <a:pt x="33274" y="13462"/>
                </a:lnTo>
                <a:lnTo>
                  <a:pt x="33696" y="13389"/>
                </a:lnTo>
                <a:lnTo>
                  <a:pt x="34544" y="13081"/>
                </a:lnTo>
                <a:close/>
              </a:path>
              <a:path w="48259" h="113029">
                <a:moveTo>
                  <a:pt x="33696" y="13389"/>
                </a:moveTo>
                <a:lnTo>
                  <a:pt x="33274" y="13462"/>
                </a:lnTo>
                <a:lnTo>
                  <a:pt x="33496" y="13462"/>
                </a:lnTo>
                <a:lnTo>
                  <a:pt x="33696" y="13389"/>
                </a:lnTo>
                <a:close/>
              </a:path>
              <a:path w="48259" h="113029">
                <a:moveTo>
                  <a:pt x="35706" y="13042"/>
                </a:moveTo>
                <a:lnTo>
                  <a:pt x="35686" y="13191"/>
                </a:lnTo>
                <a:lnTo>
                  <a:pt x="35941" y="13462"/>
                </a:lnTo>
                <a:lnTo>
                  <a:pt x="35706" y="13042"/>
                </a:lnTo>
                <a:close/>
              </a:path>
              <a:path w="48259" h="113029">
                <a:moveTo>
                  <a:pt x="35890" y="13010"/>
                </a:moveTo>
                <a:lnTo>
                  <a:pt x="35778" y="13171"/>
                </a:lnTo>
                <a:lnTo>
                  <a:pt x="35941" y="13462"/>
                </a:lnTo>
                <a:lnTo>
                  <a:pt x="47751" y="13462"/>
                </a:lnTo>
                <a:lnTo>
                  <a:pt x="47751" y="13335"/>
                </a:lnTo>
                <a:lnTo>
                  <a:pt x="37592" y="13335"/>
                </a:lnTo>
                <a:lnTo>
                  <a:pt x="35890" y="13010"/>
                </a:lnTo>
                <a:close/>
              </a:path>
              <a:path w="48259" h="113029">
                <a:moveTo>
                  <a:pt x="34814" y="13081"/>
                </a:moveTo>
                <a:lnTo>
                  <a:pt x="34544" y="13081"/>
                </a:lnTo>
                <a:lnTo>
                  <a:pt x="33696" y="13389"/>
                </a:lnTo>
                <a:lnTo>
                  <a:pt x="34840" y="13191"/>
                </a:lnTo>
                <a:close/>
              </a:path>
              <a:path w="48259" h="113029">
                <a:moveTo>
                  <a:pt x="36739" y="12864"/>
                </a:moveTo>
                <a:lnTo>
                  <a:pt x="35890" y="13010"/>
                </a:lnTo>
                <a:lnTo>
                  <a:pt x="37592" y="13335"/>
                </a:lnTo>
                <a:lnTo>
                  <a:pt x="36739" y="12864"/>
                </a:lnTo>
                <a:close/>
              </a:path>
              <a:path w="48259" h="113029">
                <a:moveTo>
                  <a:pt x="47751" y="12827"/>
                </a:moveTo>
                <a:lnTo>
                  <a:pt x="36957" y="12827"/>
                </a:lnTo>
                <a:lnTo>
                  <a:pt x="37592" y="13335"/>
                </a:lnTo>
                <a:lnTo>
                  <a:pt x="47751" y="13335"/>
                </a:lnTo>
                <a:lnTo>
                  <a:pt x="47751" y="12827"/>
                </a:lnTo>
                <a:close/>
              </a:path>
              <a:path w="48259" h="113029">
                <a:moveTo>
                  <a:pt x="34561" y="11996"/>
                </a:moveTo>
                <a:lnTo>
                  <a:pt x="34840" y="13191"/>
                </a:lnTo>
                <a:lnTo>
                  <a:pt x="34925" y="12827"/>
                </a:lnTo>
                <a:lnTo>
                  <a:pt x="35343" y="12827"/>
                </a:lnTo>
                <a:lnTo>
                  <a:pt x="34561" y="11996"/>
                </a:lnTo>
                <a:close/>
              </a:path>
              <a:path w="48259" h="113029">
                <a:moveTo>
                  <a:pt x="34925" y="12827"/>
                </a:moveTo>
                <a:lnTo>
                  <a:pt x="34959" y="13171"/>
                </a:lnTo>
                <a:lnTo>
                  <a:pt x="35483" y="13081"/>
                </a:lnTo>
                <a:lnTo>
                  <a:pt x="35434" y="12924"/>
                </a:lnTo>
                <a:lnTo>
                  <a:pt x="34925" y="12827"/>
                </a:lnTo>
                <a:close/>
              </a:path>
              <a:path w="48259" h="113029">
                <a:moveTo>
                  <a:pt x="35434" y="12924"/>
                </a:moveTo>
                <a:lnTo>
                  <a:pt x="35568" y="13066"/>
                </a:lnTo>
                <a:lnTo>
                  <a:pt x="35434" y="12924"/>
                </a:lnTo>
                <a:close/>
              </a:path>
              <a:path w="48259" h="113029">
                <a:moveTo>
                  <a:pt x="35664" y="12967"/>
                </a:moveTo>
                <a:lnTo>
                  <a:pt x="35890" y="13010"/>
                </a:lnTo>
                <a:lnTo>
                  <a:pt x="35664" y="12967"/>
                </a:lnTo>
                <a:close/>
              </a:path>
              <a:path w="48259" h="113029">
                <a:moveTo>
                  <a:pt x="35099" y="11960"/>
                </a:moveTo>
                <a:lnTo>
                  <a:pt x="35664" y="12967"/>
                </a:lnTo>
                <a:lnTo>
                  <a:pt x="35890" y="13010"/>
                </a:lnTo>
                <a:lnTo>
                  <a:pt x="36739" y="12864"/>
                </a:lnTo>
                <a:lnTo>
                  <a:pt x="35099" y="11960"/>
                </a:lnTo>
                <a:close/>
              </a:path>
              <a:path w="48259" h="113029">
                <a:moveTo>
                  <a:pt x="34472" y="11613"/>
                </a:moveTo>
                <a:lnTo>
                  <a:pt x="34561" y="11996"/>
                </a:lnTo>
                <a:lnTo>
                  <a:pt x="35434" y="12924"/>
                </a:lnTo>
                <a:lnTo>
                  <a:pt x="35664" y="12967"/>
                </a:lnTo>
                <a:lnTo>
                  <a:pt x="35099" y="11960"/>
                </a:lnTo>
                <a:lnTo>
                  <a:pt x="34472" y="11613"/>
                </a:lnTo>
                <a:close/>
              </a:path>
              <a:path w="48259" h="113029">
                <a:moveTo>
                  <a:pt x="35343" y="12827"/>
                </a:moveTo>
                <a:lnTo>
                  <a:pt x="34925" y="12827"/>
                </a:lnTo>
                <a:lnTo>
                  <a:pt x="35434" y="12924"/>
                </a:lnTo>
                <a:close/>
              </a:path>
              <a:path w="48259" h="113029">
                <a:moveTo>
                  <a:pt x="47379" y="10287"/>
                </a:moveTo>
                <a:lnTo>
                  <a:pt x="34163" y="10287"/>
                </a:lnTo>
                <a:lnTo>
                  <a:pt x="35099" y="11960"/>
                </a:lnTo>
                <a:lnTo>
                  <a:pt x="36739" y="12864"/>
                </a:lnTo>
                <a:lnTo>
                  <a:pt x="36957" y="12827"/>
                </a:lnTo>
                <a:lnTo>
                  <a:pt x="47751" y="12827"/>
                </a:lnTo>
                <a:lnTo>
                  <a:pt x="47625" y="11557"/>
                </a:lnTo>
                <a:lnTo>
                  <a:pt x="47379" y="10287"/>
                </a:lnTo>
                <a:close/>
              </a:path>
              <a:path w="48259" h="113029">
                <a:moveTo>
                  <a:pt x="33909" y="11303"/>
                </a:moveTo>
                <a:lnTo>
                  <a:pt x="34561" y="11996"/>
                </a:lnTo>
                <a:lnTo>
                  <a:pt x="34472" y="11613"/>
                </a:lnTo>
                <a:lnTo>
                  <a:pt x="33909" y="11303"/>
                </a:lnTo>
                <a:close/>
              </a:path>
              <a:path w="48259" h="113029">
                <a:moveTo>
                  <a:pt x="34163" y="10287"/>
                </a:moveTo>
                <a:lnTo>
                  <a:pt x="34472" y="11613"/>
                </a:lnTo>
                <a:lnTo>
                  <a:pt x="35099" y="11960"/>
                </a:lnTo>
                <a:lnTo>
                  <a:pt x="34163" y="10287"/>
                </a:lnTo>
                <a:close/>
              </a:path>
              <a:path w="48259" h="113029">
                <a:moveTo>
                  <a:pt x="34400" y="11303"/>
                </a:moveTo>
                <a:lnTo>
                  <a:pt x="33909" y="11303"/>
                </a:lnTo>
                <a:lnTo>
                  <a:pt x="34472" y="11613"/>
                </a:lnTo>
                <a:lnTo>
                  <a:pt x="34400" y="11303"/>
                </a:lnTo>
                <a:close/>
              </a:path>
            </a:pathLst>
          </a:custGeom>
          <a:solidFill>
            <a:srgbClr val="FF0000"/>
          </a:solidFill>
        </p:spPr>
        <p:txBody>
          <a:bodyPr wrap="square" lIns="0" tIns="0" rIns="0" bIns="0" rtlCol="0"/>
          <a:lstStyle/>
          <a:p>
            <a:endParaRPr sz="2400"/>
          </a:p>
        </p:txBody>
      </p:sp>
      <p:sp>
        <p:nvSpPr>
          <p:cNvPr id="12" name="object 12"/>
          <p:cNvSpPr txBox="1">
            <a:spLocks noGrp="1"/>
          </p:cNvSpPr>
          <p:nvPr>
            <p:ph type="sldNum" sz="quarter" idx="7"/>
          </p:nvPr>
        </p:nvSpPr>
        <p:spPr>
          <a:xfrm>
            <a:off x="11704320" y="8503920"/>
            <a:ext cx="3738880" cy="224420"/>
          </a:xfrm>
          <a:prstGeom prst="rect">
            <a:avLst/>
          </a:prstGeom>
        </p:spPr>
        <p:txBody>
          <a:bodyPr vert="horz" wrap="square" lIns="0" tIns="0" rIns="0" bIns="0" rtlCol="0">
            <a:spAutoFit/>
          </a:bodyPr>
          <a:lstStyle/>
          <a:p>
            <a:pPr marL="50799">
              <a:lnSpc>
                <a:spcPts val="1653"/>
              </a:lnSpc>
            </a:pPr>
            <a:fld id="{81D60167-4931-47E6-BA6A-407CBD079E47}" type="slidenum">
              <a:rPr dirty="0"/>
              <a:pPr marL="50799">
                <a:lnSpc>
                  <a:spcPts val="1653"/>
                </a:lnSpc>
              </a:pPr>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B4D4-6318-47CA-841F-7A77DCB347B2}"/>
              </a:ext>
            </a:extLst>
          </p:cNvPr>
          <p:cNvSpPr>
            <a:spLocks noGrp="1"/>
          </p:cNvSpPr>
          <p:nvPr>
            <p:ph type="title"/>
          </p:nvPr>
        </p:nvSpPr>
        <p:spPr>
          <a:xfrm>
            <a:off x="990600" y="461594"/>
            <a:ext cx="9982199" cy="861774"/>
          </a:xfrm>
        </p:spPr>
        <p:txBody>
          <a:bodyPr/>
          <a:lstStyle/>
          <a:p>
            <a:pPr marL="1945639">
              <a:spcBef>
                <a:spcPts val="620"/>
              </a:spcBef>
            </a:pPr>
            <a:r>
              <a:rPr lang="en-US" sz="2800" b="1" kern="1200" spc="-5" dirty="0">
                <a:solidFill>
                  <a:srgbClr val="3333FF"/>
                </a:solidFill>
                <a:latin typeface="Carlito"/>
                <a:cs typeface="+mj-cs"/>
              </a:rPr>
              <a:t>Solution for the limitation of Euclidean distance</a:t>
            </a:r>
            <a:endParaRPr lang="en-IN" sz="2800" b="1" kern="1200" spc="-5" dirty="0">
              <a:solidFill>
                <a:srgbClr val="3333FF"/>
              </a:solidFill>
              <a:latin typeface="Carlito"/>
              <a:cs typeface="+mj-cs"/>
            </a:endParaRPr>
          </a:p>
        </p:txBody>
      </p:sp>
      <p:sp>
        <p:nvSpPr>
          <p:cNvPr id="3" name="Text Placeholder 2">
            <a:extLst>
              <a:ext uri="{FF2B5EF4-FFF2-40B4-BE49-F238E27FC236}">
                <a16:creationId xmlns:a16="http://schemas.microsoft.com/office/drawing/2014/main" id="{5C455B86-D1CF-4424-9101-47F991833CCB}"/>
              </a:ext>
            </a:extLst>
          </p:cNvPr>
          <p:cNvSpPr>
            <a:spLocks noGrp="1"/>
          </p:cNvSpPr>
          <p:nvPr>
            <p:ph type="body" idx="1"/>
          </p:nvPr>
        </p:nvSpPr>
        <p:spPr>
          <a:xfrm>
            <a:off x="688340" y="1506537"/>
            <a:ext cx="10788650" cy="1415772"/>
          </a:xfrm>
        </p:spPr>
        <p:txBody>
          <a:bodyPr/>
          <a:lstStyle/>
          <a:p>
            <a:pPr marL="514350" indent="-514350">
              <a:buFontTx/>
              <a:buAutoNum type="arabicParenR"/>
            </a:pPr>
            <a:r>
              <a:rPr lang="en-US" sz="2000" dirty="0"/>
              <a:t>Use larger K</a:t>
            </a:r>
            <a:endParaRPr lang="en-IN" sz="2000" dirty="0"/>
          </a:p>
          <a:p>
            <a:pPr marL="514350" indent="-514350">
              <a:buAutoNum type="arabicParenR"/>
            </a:pPr>
            <a:endParaRPr lang="en-US" sz="2000" dirty="0"/>
          </a:p>
          <a:p>
            <a:pPr marL="514350" indent="-514350">
              <a:buAutoNum type="arabicParenR"/>
            </a:pPr>
            <a:r>
              <a:rPr lang="en-US" sz="2000" dirty="0"/>
              <a:t>Weighted Euclidean distance as a distance measure</a:t>
            </a:r>
          </a:p>
          <a:p>
            <a:pPr marL="514350" indent="-514350">
              <a:buAutoNum type="arabicParenR"/>
            </a:pPr>
            <a:endParaRPr lang="en-US" dirty="0"/>
          </a:p>
        </p:txBody>
      </p:sp>
    </p:spTree>
    <p:extLst>
      <p:ext uri="{BB962C8B-B14F-4D97-AF65-F5344CB8AC3E}">
        <p14:creationId xmlns:p14="http://schemas.microsoft.com/office/powerpoint/2010/main" val="200678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48B5-E4AD-4CBD-A105-72E952D260F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25C0443-5834-44E1-8EF5-9838629C991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CB4807D-699D-404E-8B95-73EF6A010956}"/>
              </a:ext>
            </a:extLst>
          </p:cNvPr>
          <p:cNvPicPr>
            <a:picLocks noChangeAspect="1"/>
          </p:cNvPicPr>
          <p:nvPr/>
        </p:nvPicPr>
        <p:blipFill>
          <a:blip r:embed="rId3"/>
          <a:stretch>
            <a:fillRect/>
          </a:stretch>
        </p:blipFill>
        <p:spPr>
          <a:xfrm>
            <a:off x="1328530" y="48467"/>
            <a:ext cx="8648700" cy="5429677"/>
          </a:xfrm>
          <a:prstGeom prst="rect">
            <a:avLst/>
          </a:prstGeom>
        </p:spPr>
      </p:pic>
      <p:sp>
        <p:nvSpPr>
          <p:cNvPr id="6" name="TextBox 5">
            <a:extLst>
              <a:ext uri="{FF2B5EF4-FFF2-40B4-BE49-F238E27FC236}">
                <a16:creationId xmlns:a16="http://schemas.microsoft.com/office/drawing/2014/main" id="{930BF365-3381-4EB0-91F4-A81CC1701119}"/>
              </a:ext>
            </a:extLst>
          </p:cNvPr>
          <p:cNvSpPr txBox="1"/>
          <p:nvPr/>
        </p:nvSpPr>
        <p:spPr>
          <a:xfrm>
            <a:off x="1295400" y="5791200"/>
            <a:ext cx="9067800" cy="369332"/>
          </a:xfrm>
          <a:prstGeom prst="rect">
            <a:avLst/>
          </a:prstGeom>
          <a:noFill/>
        </p:spPr>
        <p:txBody>
          <a:bodyPr wrap="square" rtlCol="0">
            <a:spAutoFit/>
          </a:bodyPr>
          <a:lstStyle/>
          <a:p>
            <a:r>
              <a:rPr lang="en-US" u="sng" dirty="0">
                <a:latin typeface="Times New Roman" panose="02020603050405020304" pitchFamily="18" charset="0"/>
                <a:ea typeface="Times New Roman" panose="02020603050405020304" pitchFamily="18" charset="0"/>
              </a:rPr>
              <a:t>S</a:t>
            </a:r>
            <a:r>
              <a:rPr lang="en-US" sz="1800" u="sng" dirty="0">
                <a:effectLst/>
                <a:latin typeface="Times New Roman" panose="02020603050405020304" pitchFamily="18" charset="0"/>
                <a:ea typeface="Times New Roman" panose="02020603050405020304" pitchFamily="18" charset="0"/>
              </a:rPr>
              <a:t>mall value of k, it captures</a:t>
            </a:r>
            <a:r>
              <a:rPr lang="en-US" sz="1800" u="sng" spc="5"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fine structures of the problem </a:t>
            </a:r>
            <a:r>
              <a:rPr lang="en-US" u="sng" dirty="0">
                <a:latin typeface="Times New Roman" panose="02020603050405020304" pitchFamily="18" charset="0"/>
                <a:ea typeface="Times New Roman" panose="02020603050405020304" pitchFamily="18" charset="0"/>
              </a:rPr>
              <a:t>space</a:t>
            </a:r>
            <a:r>
              <a:rPr lang="en-US" sz="1800" u="sng" dirty="0">
                <a:effectLst/>
                <a:latin typeface="Times New Roman" panose="02020603050405020304" pitchFamily="18" charset="0"/>
                <a:ea typeface="Times New Roman" panose="02020603050405020304" pitchFamily="18" charset="0"/>
              </a:rPr>
              <a:t> better, if training set is small</a:t>
            </a:r>
            <a:endParaRPr lang="en-IN" dirty="0"/>
          </a:p>
        </p:txBody>
      </p:sp>
    </p:spTree>
    <p:extLst>
      <p:ext uri="{BB962C8B-B14F-4D97-AF65-F5344CB8AC3E}">
        <p14:creationId xmlns:p14="http://schemas.microsoft.com/office/powerpoint/2010/main" val="2155492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1B74-344B-468B-A0AE-F9874160480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BE1C88A-A3BC-4A58-9776-BFC1C890F83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66EC873-316F-4CBE-898A-2989CBC400EB}"/>
              </a:ext>
            </a:extLst>
          </p:cNvPr>
          <p:cNvPicPr>
            <a:picLocks noChangeAspect="1"/>
          </p:cNvPicPr>
          <p:nvPr/>
        </p:nvPicPr>
        <p:blipFill>
          <a:blip r:embed="rId2"/>
          <a:stretch>
            <a:fillRect/>
          </a:stretch>
        </p:blipFill>
        <p:spPr>
          <a:xfrm>
            <a:off x="1676400" y="436194"/>
            <a:ext cx="8543925" cy="5438775"/>
          </a:xfrm>
          <a:prstGeom prst="rect">
            <a:avLst/>
          </a:prstGeom>
        </p:spPr>
      </p:pic>
      <p:sp>
        <p:nvSpPr>
          <p:cNvPr id="6" name="TextBox 5">
            <a:extLst>
              <a:ext uri="{FF2B5EF4-FFF2-40B4-BE49-F238E27FC236}">
                <a16:creationId xmlns:a16="http://schemas.microsoft.com/office/drawing/2014/main" id="{A68BC9B3-9D43-4463-A6C2-ABE937E72E10}"/>
              </a:ext>
            </a:extLst>
          </p:cNvPr>
          <p:cNvSpPr txBox="1"/>
          <p:nvPr/>
        </p:nvSpPr>
        <p:spPr>
          <a:xfrm>
            <a:off x="4800600" y="6019800"/>
            <a:ext cx="3124200" cy="369332"/>
          </a:xfrm>
          <a:prstGeom prst="rect">
            <a:avLst/>
          </a:prstGeom>
          <a:noFill/>
        </p:spPr>
        <p:txBody>
          <a:bodyPr wrap="square" rtlCol="0">
            <a:spAutoFit/>
          </a:bodyPr>
          <a:lstStyle/>
          <a:p>
            <a:r>
              <a:rPr lang="en-IN"/>
              <a:t>classes are smoother</a:t>
            </a:r>
          </a:p>
        </p:txBody>
      </p:sp>
    </p:spTree>
    <p:extLst>
      <p:ext uri="{BB962C8B-B14F-4D97-AF65-F5344CB8AC3E}">
        <p14:creationId xmlns:p14="http://schemas.microsoft.com/office/powerpoint/2010/main" val="19076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A274-4579-419A-8858-71E87D3BDB3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1E85533-9DD2-4BDF-9589-4D5A00E0040A}"/>
              </a:ext>
            </a:extLst>
          </p:cNvPr>
          <p:cNvPicPr>
            <a:picLocks noChangeAspect="1"/>
          </p:cNvPicPr>
          <p:nvPr/>
        </p:nvPicPr>
        <p:blipFill>
          <a:blip r:embed="rId3"/>
          <a:stretch>
            <a:fillRect/>
          </a:stretch>
        </p:blipFill>
        <p:spPr>
          <a:xfrm>
            <a:off x="1230883" y="30163"/>
            <a:ext cx="8648700" cy="6486525"/>
          </a:xfrm>
          <a:prstGeom prst="rect">
            <a:avLst/>
          </a:prstGeom>
        </p:spPr>
      </p:pic>
      <p:sp>
        <p:nvSpPr>
          <p:cNvPr id="3" name="Text Placeholder 2">
            <a:extLst>
              <a:ext uri="{FF2B5EF4-FFF2-40B4-BE49-F238E27FC236}">
                <a16:creationId xmlns:a16="http://schemas.microsoft.com/office/drawing/2014/main" id="{31EECD04-A0A8-40DC-A681-3B2E6DF9E90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67139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5888-3AD1-A7E0-1442-74171F6662E5}"/>
              </a:ext>
            </a:extLst>
          </p:cNvPr>
          <p:cNvSpPr>
            <a:spLocks noGrp="1"/>
          </p:cNvSpPr>
          <p:nvPr>
            <p:ph type="title"/>
          </p:nvPr>
        </p:nvSpPr>
        <p:spPr>
          <a:xfrm>
            <a:off x="2337815" y="461594"/>
            <a:ext cx="7516368" cy="1354217"/>
          </a:xfrm>
        </p:spPr>
        <p:txBody>
          <a:bodyPr/>
          <a:lstStyle/>
          <a:p>
            <a:r>
              <a:rPr lang="en-US" sz="4400" b="0" i="0" dirty="0">
                <a:solidFill>
                  <a:srgbClr val="000000"/>
                </a:solidFill>
                <a:effectLst/>
                <a:highlight>
                  <a:srgbClr val="FFFFFF"/>
                </a:highlight>
                <a:latin typeface="Helvetica" panose="020B0604020202020204" pitchFamily="34" charset="0"/>
              </a:rPr>
              <a:t>More on K</a:t>
            </a:r>
            <a:br>
              <a:rPr lang="en-US" sz="4400" b="0" i="0" dirty="0">
                <a:solidFill>
                  <a:srgbClr val="000000"/>
                </a:solidFill>
                <a:effectLst/>
                <a:highlight>
                  <a:srgbClr val="FFFFFF"/>
                </a:highlight>
                <a:latin typeface="Helvetica" panose="020B0604020202020204" pitchFamily="34" charset="0"/>
              </a:rPr>
            </a:br>
            <a:endParaRPr lang="en-US" dirty="0"/>
          </a:p>
        </p:txBody>
      </p:sp>
      <p:sp>
        <p:nvSpPr>
          <p:cNvPr id="3" name="Text Placeholder 2">
            <a:extLst>
              <a:ext uri="{FF2B5EF4-FFF2-40B4-BE49-F238E27FC236}">
                <a16:creationId xmlns:a16="http://schemas.microsoft.com/office/drawing/2014/main" id="{EA18FA01-395C-0DB3-5FC8-C246FE903BB5}"/>
              </a:ext>
            </a:extLst>
          </p:cNvPr>
          <p:cNvSpPr>
            <a:spLocks noGrp="1"/>
          </p:cNvSpPr>
          <p:nvPr>
            <p:ph type="body" idx="1"/>
          </p:nvPr>
        </p:nvSpPr>
        <p:spPr>
          <a:xfrm>
            <a:off x="688340" y="1506537"/>
            <a:ext cx="10788650" cy="3385542"/>
          </a:xfrm>
        </p:spPr>
        <p:txBody>
          <a:bodyPr/>
          <a:lstStyle/>
          <a:p>
            <a:pPr algn="l"/>
            <a:r>
              <a:rPr lang="en-US" sz="2000" b="0" i="0" dirty="0">
                <a:solidFill>
                  <a:srgbClr val="000000"/>
                </a:solidFill>
                <a:effectLst/>
                <a:highlight>
                  <a:srgbClr val="FFFFFF"/>
                </a:highlight>
                <a:latin typeface="Helvetica" panose="020B0604020202020204" pitchFamily="34" charset="0"/>
              </a:rPr>
              <a:t>At this point, you’re probably wondering how to pick the variable K and what its effects are on your classifier. Well, like most machine learning algorithms, the K in KNN is a hyperparameter that you, as a designer, must pick in order to get the best possible fit for the data set. Intuitively, you can think of </a:t>
            </a:r>
            <a:r>
              <a:rPr lang="en-US" sz="2000" b="0" i="0" dirty="0">
                <a:solidFill>
                  <a:srgbClr val="000000"/>
                </a:solidFill>
                <a:effectLst/>
                <a:highlight>
                  <a:srgbClr val="FFFF00"/>
                </a:highlight>
                <a:latin typeface="Helvetica" panose="020B0604020202020204" pitchFamily="34" charset="0"/>
              </a:rPr>
              <a:t>K as controlling the shape of the decision boundary .</a:t>
            </a:r>
            <a:r>
              <a:rPr lang="en-US" sz="2000" b="0" i="0" dirty="0">
                <a:solidFill>
                  <a:srgbClr val="000000"/>
                </a:solidFill>
                <a:effectLst/>
                <a:highlight>
                  <a:srgbClr val="FFFFFF"/>
                </a:highlight>
                <a:latin typeface="Helvetica" panose="020B0604020202020204" pitchFamily="34" charset="0"/>
              </a:rPr>
              <a:t>When K is small, we are restraining the region of a given prediction and forcing our classifier to be “more blind” to the overall distribution. </a:t>
            </a:r>
            <a:r>
              <a:rPr lang="en-US" sz="2000" b="0" i="0" dirty="0">
                <a:solidFill>
                  <a:srgbClr val="000000"/>
                </a:solidFill>
                <a:effectLst/>
                <a:highlight>
                  <a:srgbClr val="FFFF00"/>
                </a:highlight>
                <a:latin typeface="Helvetica" panose="020B0604020202020204" pitchFamily="34" charset="0"/>
              </a:rPr>
              <a:t>A small value for K provides the most flexible fit, </a:t>
            </a:r>
            <a:r>
              <a:rPr lang="en-US" sz="2000" b="0" i="0" dirty="0">
                <a:solidFill>
                  <a:srgbClr val="000000"/>
                </a:solidFill>
                <a:effectLst/>
                <a:highlight>
                  <a:srgbClr val="FFFFFF"/>
                </a:highlight>
                <a:latin typeface="Helvetica" panose="020B0604020202020204" pitchFamily="34" charset="0"/>
              </a:rPr>
              <a:t>which will have </a:t>
            </a:r>
            <a:r>
              <a:rPr lang="en-US" sz="2000" b="0" i="0" dirty="0">
                <a:solidFill>
                  <a:srgbClr val="000000"/>
                </a:solidFill>
                <a:effectLst/>
                <a:highlight>
                  <a:srgbClr val="FFFF00"/>
                </a:highlight>
                <a:latin typeface="Helvetica" panose="020B0604020202020204" pitchFamily="34" charset="0"/>
              </a:rPr>
              <a:t>low bias but high variance. </a:t>
            </a:r>
            <a:r>
              <a:rPr lang="en-US" sz="2000" b="0" i="0" dirty="0">
                <a:solidFill>
                  <a:srgbClr val="000000"/>
                </a:solidFill>
                <a:effectLst/>
                <a:highlight>
                  <a:srgbClr val="FFFFFF"/>
                </a:highlight>
                <a:latin typeface="Helvetica" panose="020B0604020202020204" pitchFamily="34" charset="0"/>
              </a:rPr>
              <a:t>Graphically, our decision boundary will be more </a:t>
            </a:r>
            <a:r>
              <a:rPr lang="en-US" sz="2000" b="0" i="0" dirty="0">
                <a:solidFill>
                  <a:srgbClr val="000000"/>
                </a:solidFill>
                <a:effectLst/>
                <a:highlight>
                  <a:srgbClr val="FFFF00"/>
                </a:highlight>
                <a:latin typeface="Helvetica" panose="020B0604020202020204" pitchFamily="34" charset="0"/>
              </a:rPr>
              <a:t>jagged.</a:t>
            </a:r>
            <a:r>
              <a:rPr lang="en-US" sz="2000" b="0" i="0" dirty="0">
                <a:solidFill>
                  <a:srgbClr val="000000"/>
                </a:solidFill>
                <a:effectLst/>
                <a:highlight>
                  <a:srgbClr val="FFFFFF"/>
                </a:highlight>
                <a:latin typeface="Helvetica" panose="020B0604020202020204" pitchFamily="34" charset="0"/>
              </a:rPr>
              <a:t> On the other hand, a higher K averages more voters in each prediction and hence is more </a:t>
            </a:r>
            <a:r>
              <a:rPr lang="en-US" sz="2000" b="0" i="0" dirty="0">
                <a:solidFill>
                  <a:srgbClr val="000000"/>
                </a:solidFill>
                <a:effectLst/>
                <a:highlight>
                  <a:srgbClr val="FFFF00"/>
                </a:highlight>
                <a:latin typeface="Helvetica" panose="020B0604020202020204" pitchFamily="34" charset="0"/>
              </a:rPr>
              <a:t>resilient to outliers</a:t>
            </a:r>
            <a:r>
              <a:rPr lang="en-US" sz="2000" b="0" i="0" dirty="0">
                <a:solidFill>
                  <a:srgbClr val="000000"/>
                </a:solidFill>
                <a:effectLst/>
                <a:highlight>
                  <a:srgbClr val="FFFFFF"/>
                </a:highlight>
                <a:latin typeface="Helvetica" panose="020B0604020202020204" pitchFamily="34" charset="0"/>
              </a:rPr>
              <a:t>. Larger values of K will have </a:t>
            </a:r>
            <a:r>
              <a:rPr lang="en-US" sz="2000" b="0" i="0" dirty="0">
                <a:solidFill>
                  <a:srgbClr val="000000"/>
                </a:solidFill>
                <a:effectLst/>
                <a:highlight>
                  <a:srgbClr val="FFFF00"/>
                </a:highlight>
                <a:latin typeface="Helvetica" panose="020B0604020202020204" pitchFamily="34" charset="0"/>
              </a:rPr>
              <a:t>smoother decision boundaries </a:t>
            </a:r>
            <a:r>
              <a:rPr lang="en-US" sz="2000" b="0" i="0" dirty="0">
                <a:solidFill>
                  <a:srgbClr val="000000"/>
                </a:solidFill>
                <a:effectLst/>
                <a:highlight>
                  <a:srgbClr val="FFFFFF"/>
                </a:highlight>
                <a:latin typeface="Helvetica" panose="020B0604020202020204" pitchFamily="34" charset="0"/>
              </a:rPr>
              <a:t>which means </a:t>
            </a:r>
            <a:r>
              <a:rPr lang="en-US" sz="2000" b="0" i="0" dirty="0">
                <a:solidFill>
                  <a:srgbClr val="000000"/>
                </a:solidFill>
                <a:effectLst/>
                <a:highlight>
                  <a:srgbClr val="FFFF00"/>
                </a:highlight>
                <a:latin typeface="Helvetica" panose="020B0604020202020204" pitchFamily="34" charset="0"/>
              </a:rPr>
              <a:t>lower variance but increased bias.</a:t>
            </a:r>
          </a:p>
          <a:p>
            <a:endParaRPr lang="en-US" sz="2000" dirty="0"/>
          </a:p>
        </p:txBody>
      </p:sp>
    </p:spTree>
    <p:extLst>
      <p:ext uri="{BB962C8B-B14F-4D97-AF65-F5344CB8AC3E}">
        <p14:creationId xmlns:p14="http://schemas.microsoft.com/office/powerpoint/2010/main" val="64621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CEEB-3241-209F-E689-DCB7E8956E0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2A145BE-8674-DD28-86D8-AB0ED9F56676}"/>
              </a:ext>
            </a:extLst>
          </p:cNvPr>
          <p:cNvSpPr>
            <a:spLocks noGrp="1"/>
          </p:cNvSpPr>
          <p:nvPr>
            <p:ph type="body" idx="1"/>
          </p:nvPr>
        </p:nvSpPr>
        <p:spPr>
          <a:xfrm>
            <a:off x="6594177" y="2665361"/>
            <a:ext cx="5634073" cy="1409954"/>
          </a:xfrm>
        </p:spPr>
        <p:txBody>
          <a:bodyPr/>
          <a:lstStyle/>
          <a:p>
            <a:endParaRPr lang="en-US" dirty="0"/>
          </a:p>
        </p:txBody>
      </p:sp>
      <p:pic>
        <p:nvPicPr>
          <p:cNvPr id="2050" name="Picture 2">
            <a:extLst>
              <a:ext uri="{FF2B5EF4-FFF2-40B4-BE49-F238E27FC236}">
                <a16:creationId xmlns:a16="http://schemas.microsoft.com/office/drawing/2014/main" id="{D8A579CB-1320-A57D-3A31-A685EFC9ED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D32C71-88C7-CE27-AEF8-07B33366F2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061" y="1158824"/>
            <a:ext cx="4648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97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B133-2A04-4577-9DDD-C2B08F2D6C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454997A-E7F5-4874-8E9B-C5633FAE6158}"/>
              </a:ext>
            </a:extLst>
          </p:cNvPr>
          <p:cNvSpPr>
            <a:spLocks noGrp="1"/>
          </p:cNvSpPr>
          <p:nvPr>
            <p:ph type="body" idx="1"/>
          </p:nvPr>
        </p:nvSpPr>
        <p:spPr>
          <a:xfrm>
            <a:off x="688340" y="1506537"/>
            <a:ext cx="10788650" cy="3735895"/>
          </a:xfrm>
        </p:spPr>
        <p:txBody>
          <a:bodyPr/>
          <a:lstStyle/>
          <a:p>
            <a:pPr algn="l" rtl="0">
              <a:lnSpc>
                <a:spcPct val="150000"/>
              </a:lnSpc>
            </a:pPr>
            <a:r>
              <a:rPr lang="en-US" sz="2800" b="1" kern="1200" spc="-5" dirty="0">
                <a:solidFill>
                  <a:srgbClr val="3333FF"/>
                </a:solidFill>
                <a:latin typeface="Carlito"/>
                <a:ea typeface="+mj-ea"/>
                <a:cs typeface="+mj-cs"/>
              </a:rPr>
              <a:t>Large k:</a:t>
            </a:r>
          </a:p>
          <a:p>
            <a:pPr algn="l" rtl="0">
              <a:lnSpc>
                <a:spcPct val="150000"/>
              </a:lnSpc>
            </a:pPr>
            <a:r>
              <a:rPr lang="en-US" sz="1800" kern="1200" dirty="0">
                <a:latin typeface="Times New Roman" panose="02020603050405020304" pitchFamily="18" charset="0"/>
              </a:rPr>
              <a:t>– </a:t>
            </a:r>
            <a:r>
              <a:rPr lang="en-US" sz="1800" u="sng" kern="1200" dirty="0">
                <a:solidFill>
                  <a:srgbClr val="C00000"/>
                </a:solidFill>
                <a:latin typeface="Times New Roman" panose="02020603050405020304" pitchFamily="18" charset="0"/>
              </a:rPr>
              <a:t>less sensitive to noise </a:t>
            </a:r>
            <a:r>
              <a:rPr lang="en-US" sz="1800" kern="1200" dirty="0">
                <a:latin typeface="Times New Roman" panose="02020603050405020304" pitchFamily="18" charset="0"/>
              </a:rPr>
              <a:t>(particularly class noise)</a:t>
            </a:r>
          </a:p>
          <a:p>
            <a:pPr algn="l" rtl="0">
              <a:lnSpc>
                <a:spcPct val="150000"/>
              </a:lnSpc>
            </a:pPr>
            <a:r>
              <a:rPr lang="en-US" sz="1800" kern="1200" dirty="0">
                <a:latin typeface="Times New Roman" panose="02020603050405020304" pitchFamily="18" charset="0"/>
              </a:rPr>
              <a:t>– </a:t>
            </a:r>
            <a:r>
              <a:rPr lang="en-US" sz="1800" u="sng" kern="1200" dirty="0">
                <a:solidFill>
                  <a:srgbClr val="C00000"/>
                </a:solidFill>
                <a:latin typeface="Times New Roman" panose="02020603050405020304" pitchFamily="18" charset="0"/>
              </a:rPr>
              <a:t>larger training sets </a:t>
            </a:r>
            <a:r>
              <a:rPr lang="en-US" sz="1800" kern="1200" dirty="0">
                <a:latin typeface="Times New Roman" panose="02020603050405020304" pitchFamily="18" charset="0"/>
              </a:rPr>
              <a:t>allow larger values of k</a:t>
            </a:r>
          </a:p>
          <a:p>
            <a:pPr algn="l" rtl="0">
              <a:lnSpc>
                <a:spcPct val="150000"/>
              </a:lnSpc>
            </a:pPr>
            <a:r>
              <a:rPr lang="en-US" sz="1800" kern="1200" dirty="0">
                <a:latin typeface="Times New Roman" panose="02020603050405020304" pitchFamily="18" charset="0"/>
              </a:rPr>
              <a:t>-</a:t>
            </a:r>
            <a:r>
              <a:rPr lang="en-US" sz="1800" kern="1200" dirty="0">
                <a:solidFill>
                  <a:srgbClr val="C00000"/>
                </a:solidFill>
                <a:latin typeface="Times New Roman" panose="02020603050405020304" pitchFamily="18" charset="0"/>
              </a:rPr>
              <a:t>captures smooth structure </a:t>
            </a:r>
            <a:r>
              <a:rPr lang="en-US" sz="1800" kern="1200" dirty="0">
                <a:latin typeface="Times New Roman" panose="02020603050405020304" pitchFamily="18" charset="0"/>
              </a:rPr>
              <a:t>of problem space better</a:t>
            </a:r>
          </a:p>
          <a:p>
            <a:pPr algn="l" rtl="0">
              <a:lnSpc>
                <a:spcPct val="150000"/>
              </a:lnSpc>
            </a:pPr>
            <a:r>
              <a:rPr lang="en-US" sz="2800" b="1" kern="1200" spc="-5" dirty="0">
                <a:solidFill>
                  <a:srgbClr val="3333FF"/>
                </a:solidFill>
                <a:latin typeface="Carlito"/>
                <a:ea typeface="+mj-ea"/>
                <a:cs typeface="+mj-cs"/>
              </a:rPr>
              <a:t>Small k:</a:t>
            </a:r>
          </a:p>
          <a:p>
            <a:pPr algn="l" rtl="0">
              <a:lnSpc>
                <a:spcPct val="150000"/>
              </a:lnSpc>
            </a:pPr>
            <a:r>
              <a:rPr lang="en-US" sz="1800" kern="1200" dirty="0">
                <a:latin typeface="Times New Roman" panose="02020603050405020304" pitchFamily="18" charset="0"/>
              </a:rPr>
              <a:t>– captures </a:t>
            </a:r>
            <a:r>
              <a:rPr lang="en-US" sz="1800" u="sng" kern="1200" dirty="0">
                <a:solidFill>
                  <a:srgbClr val="C00000"/>
                </a:solidFill>
                <a:latin typeface="Times New Roman" panose="02020603050405020304" pitchFamily="18" charset="0"/>
              </a:rPr>
              <a:t>fine structure </a:t>
            </a:r>
            <a:r>
              <a:rPr lang="en-US" sz="1800" kern="1200" dirty="0">
                <a:latin typeface="Times New Roman" panose="02020603050405020304" pitchFamily="18" charset="0"/>
              </a:rPr>
              <a:t>of problem space better</a:t>
            </a:r>
          </a:p>
          <a:p>
            <a:pPr algn="l" rtl="0">
              <a:lnSpc>
                <a:spcPct val="150000"/>
              </a:lnSpc>
            </a:pPr>
            <a:r>
              <a:rPr lang="en-US" sz="1800" kern="1200" dirty="0">
                <a:latin typeface="Times New Roman" panose="02020603050405020304" pitchFamily="18" charset="0"/>
              </a:rPr>
              <a:t>– may be necessary with </a:t>
            </a:r>
            <a:r>
              <a:rPr lang="en-US" sz="1800" u="sng" kern="1200" dirty="0">
                <a:solidFill>
                  <a:srgbClr val="C00000"/>
                </a:solidFill>
                <a:latin typeface="Times New Roman" panose="02020603050405020304" pitchFamily="18" charset="0"/>
              </a:rPr>
              <a:t>small training sets</a:t>
            </a:r>
            <a:endParaRPr lang="en-US" sz="1800" u="sng" kern="1200" dirty="0">
              <a:latin typeface="Times New Roman" panose="02020603050405020304" pitchFamily="18" charset="0"/>
            </a:endParaRPr>
          </a:p>
          <a:p>
            <a:pPr algn="l" rtl="0">
              <a:lnSpc>
                <a:spcPct val="150000"/>
              </a:lnSpc>
            </a:pPr>
            <a:r>
              <a:rPr lang="en-US" sz="1800" kern="1200" dirty="0">
                <a:latin typeface="Times New Roman" panose="02020603050405020304" pitchFamily="18" charset="0"/>
              </a:rPr>
              <a:t>• </a:t>
            </a:r>
            <a:r>
              <a:rPr lang="en-US" sz="1800" b="1" kern="1200" dirty="0">
                <a:solidFill>
                  <a:srgbClr val="C00000"/>
                </a:solidFill>
                <a:latin typeface="Times New Roman" panose="02020603050405020304" pitchFamily="18" charset="0"/>
              </a:rPr>
              <a:t>Balance must be struck between large and small k</a:t>
            </a:r>
          </a:p>
        </p:txBody>
      </p:sp>
    </p:spTree>
    <p:extLst>
      <p:ext uri="{BB962C8B-B14F-4D97-AF65-F5344CB8AC3E}">
        <p14:creationId xmlns:p14="http://schemas.microsoft.com/office/powerpoint/2010/main" val="4106312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6B0B-2BF4-41E1-BE9B-7D1672485C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045D65-DF0F-4378-A0F0-1D3844CD9D5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7DE063A-34FA-435F-8E0A-82CE64A971B3}"/>
              </a:ext>
            </a:extLst>
          </p:cNvPr>
          <p:cNvPicPr>
            <a:picLocks noChangeAspect="1"/>
          </p:cNvPicPr>
          <p:nvPr/>
        </p:nvPicPr>
        <p:blipFill>
          <a:blip r:embed="rId2"/>
          <a:stretch>
            <a:fillRect/>
          </a:stretch>
        </p:blipFill>
        <p:spPr>
          <a:xfrm>
            <a:off x="1214437" y="609600"/>
            <a:ext cx="9763125" cy="5638800"/>
          </a:xfrm>
          <a:prstGeom prst="rect">
            <a:avLst/>
          </a:prstGeom>
        </p:spPr>
      </p:pic>
    </p:spTree>
    <p:extLst>
      <p:ext uri="{BB962C8B-B14F-4D97-AF65-F5344CB8AC3E}">
        <p14:creationId xmlns:p14="http://schemas.microsoft.com/office/powerpoint/2010/main" val="1446340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7C7D-5F82-4511-97AF-DAA732F98802}"/>
              </a:ext>
            </a:extLst>
          </p:cNvPr>
          <p:cNvSpPr>
            <a:spLocks noGrp="1"/>
          </p:cNvSpPr>
          <p:nvPr>
            <p:ph type="title"/>
          </p:nvPr>
        </p:nvSpPr>
        <p:spPr>
          <a:xfrm>
            <a:off x="2337815" y="461594"/>
            <a:ext cx="7516368" cy="430887"/>
          </a:xfrm>
        </p:spPr>
        <p:txBody>
          <a:bodyPr/>
          <a:lstStyle/>
          <a:p>
            <a:pPr marL="12700">
              <a:spcBef>
                <a:spcPts val="105"/>
              </a:spcBef>
            </a:pPr>
            <a:r>
              <a:rPr lang="en-US" sz="2800" b="1" kern="1200" spc="-5" dirty="0">
                <a:solidFill>
                  <a:srgbClr val="3333FF"/>
                </a:solidFill>
                <a:latin typeface="Carlito"/>
                <a:cs typeface="+mj-cs"/>
              </a:rPr>
              <a:t>Weighted Euclidian distance</a:t>
            </a:r>
            <a:endParaRPr lang="en-IN" sz="2800" b="1" kern="1200" spc="-5" dirty="0">
              <a:solidFill>
                <a:srgbClr val="3333FF"/>
              </a:solidFill>
              <a:latin typeface="Carlito"/>
              <a:cs typeface="+mj-cs"/>
            </a:endParaRPr>
          </a:p>
        </p:txBody>
      </p:sp>
      <p:sp>
        <p:nvSpPr>
          <p:cNvPr id="3" name="Text Placeholder 2">
            <a:extLst>
              <a:ext uri="{FF2B5EF4-FFF2-40B4-BE49-F238E27FC236}">
                <a16:creationId xmlns:a16="http://schemas.microsoft.com/office/drawing/2014/main" id="{D6766FEE-698F-493F-8D90-96E29CBC4323}"/>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E9311D3E-51FB-401C-BEC9-5E3C2A4B305B}"/>
              </a:ext>
            </a:extLst>
          </p:cNvPr>
          <p:cNvPicPr>
            <a:picLocks noChangeAspect="1"/>
          </p:cNvPicPr>
          <p:nvPr/>
        </p:nvPicPr>
        <p:blipFill>
          <a:blip r:embed="rId2"/>
          <a:stretch>
            <a:fillRect/>
          </a:stretch>
        </p:blipFill>
        <p:spPr>
          <a:xfrm>
            <a:off x="2009774" y="3429000"/>
            <a:ext cx="8172450" cy="1905000"/>
          </a:xfrm>
          <a:prstGeom prst="rect">
            <a:avLst/>
          </a:prstGeom>
        </p:spPr>
      </p:pic>
      <p:sp>
        <p:nvSpPr>
          <p:cNvPr id="9" name="TextBox 8">
            <a:extLst>
              <a:ext uri="{FF2B5EF4-FFF2-40B4-BE49-F238E27FC236}">
                <a16:creationId xmlns:a16="http://schemas.microsoft.com/office/drawing/2014/main" id="{D047E1B3-F614-421C-BB1F-19211A5CAD65}"/>
              </a:ext>
            </a:extLst>
          </p:cNvPr>
          <p:cNvSpPr txBox="1"/>
          <p:nvPr/>
        </p:nvSpPr>
        <p:spPr>
          <a:xfrm>
            <a:off x="1996440" y="5714207"/>
            <a:ext cx="8172450" cy="923330"/>
          </a:xfrm>
          <a:prstGeom prst="rect">
            <a:avLst/>
          </a:prstGeom>
          <a:noFill/>
        </p:spPr>
        <p:txBody>
          <a:bodyPr wrap="square">
            <a:spAutoFit/>
          </a:bodyPr>
          <a:lstStyle/>
          <a:p>
            <a:r>
              <a:rPr lang="en-US" dirty="0"/>
              <a:t>We have different weights for different attributes. So, for those attributes which are more important for the particular classification, we can use larger weights and for less important attributes, we can use smaller weights.</a:t>
            </a:r>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D1E519-4593-4BAD-A4DA-00CA83E7133A}"/>
                  </a:ext>
                </a:extLst>
              </p:cNvPr>
              <p:cNvSpPr txBox="1"/>
              <p:nvPr/>
            </p:nvSpPr>
            <p:spPr>
              <a:xfrm>
                <a:off x="2337815" y="1706403"/>
                <a:ext cx="8330185" cy="1127360"/>
              </a:xfrm>
              <a:prstGeom prst="rect">
                <a:avLst/>
              </a:prstGeom>
              <a:noFill/>
            </p:spPr>
            <p:txBody>
              <a:bodyPr wrap="square" lIns="0" tIns="0" rIns="0" bIns="0" rtlCol="0">
                <a:spAutoFit/>
              </a:bodyPr>
              <a:lstStyle/>
              <a:p>
                <a:r>
                  <a:rPr lang="en-IN" sz="3600" i="1" dirty="0">
                    <a:latin typeface="Cambria Math" panose="02040503050406030204" pitchFamily="18" charset="0"/>
                  </a:rPr>
                  <a:t>D(</a:t>
                </a:r>
                <a14:m>
                  <m:oMath xmlns:m="http://schemas.openxmlformats.org/officeDocument/2006/math">
                    <m:sSub>
                      <m:sSubPr>
                        <m:ctrlPr>
                          <a:rPr lang="en-IN"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𝑗</m:t>
                        </m:r>
                      </m:sub>
                    </m:sSub>
                  </m:oMath>
                </a14:m>
                <a:r>
                  <a:rPr lang="en-IN" sz="3600" i="1" dirty="0">
                    <a:latin typeface="Cambria Math" panose="02040503050406030204" pitchFamily="18" charset="0"/>
                  </a:rPr>
                  <a:t>)</a:t>
                </a:r>
                <a14:m>
                  <m:oMath xmlns:m="http://schemas.openxmlformats.org/officeDocument/2006/math">
                    <m:r>
                      <a:rPr lang="en-US" sz="3600" b="0" i="0" smtClean="0">
                        <a:latin typeface="Cambria Math" panose="02040503050406030204" pitchFamily="18" charset="0"/>
                      </a:rPr>
                      <m:t>=</m:t>
                    </m:r>
                    <m:rad>
                      <m:radPr>
                        <m:degHide m:val="on"/>
                        <m:ctrlPr>
                          <a:rPr lang="en-IN" sz="3600" i="1" smtClean="0">
                            <a:latin typeface="Cambria Math" panose="02040503050406030204" pitchFamily="18" charset="0"/>
                          </a:rPr>
                        </m:ctrlPr>
                      </m:radPr>
                      <m:deg/>
                      <m:e>
                        <m:nary>
                          <m:naryPr>
                            <m:chr m:val="∑"/>
                            <m:ctrlPr>
                              <a:rPr lang="en-IN" sz="3600" i="1" smtClean="0">
                                <a:latin typeface="Cambria Math" panose="02040503050406030204" pitchFamily="18" charset="0"/>
                              </a:rPr>
                            </m:ctrlPr>
                          </m:naryPr>
                          <m:sub>
                            <m:r>
                              <m:rPr>
                                <m:brk m:alnAt="23"/>
                              </m:rPr>
                              <a:rPr lang="en-US" sz="3600" b="0" i="1" smtClean="0">
                                <a:latin typeface="Cambria Math" panose="02040503050406030204" pitchFamily="18" charset="0"/>
                              </a:rPr>
                              <m:t>𝑟</m:t>
                            </m:r>
                            <m:r>
                              <a:rPr lang="en-US" sz="3600" b="0" i="1" smtClean="0">
                                <a:latin typeface="Cambria Math" panose="02040503050406030204" pitchFamily="18" charset="0"/>
                              </a:rPr>
                              <m:t>=1</m:t>
                            </m:r>
                          </m:sub>
                          <m:sup>
                            <m:r>
                              <a:rPr lang="en-US" sz="3600" b="0" i="1" smtClean="0">
                                <a:latin typeface="Cambria Math" panose="02040503050406030204" pitchFamily="18" charset="0"/>
                              </a:rPr>
                              <m:t>𝑛</m:t>
                            </m:r>
                          </m:sup>
                          <m:e>
                            <m:sSub>
                              <m:sSubPr>
                                <m:ctrlPr>
                                  <a:rPr lang="en-IN" sz="360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𝑟</m:t>
                                </m:r>
                              </m:sub>
                            </m:sSub>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𝑖𝑟</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𝑗𝑟</m:t>
                                    </m:r>
                                  </m:sub>
                                </m:sSub>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 </m:t>
                            </m:r>
                          </m:e>
                        </m:nary>
                      </m:e>
                    </m:rad>
                  </m:oMath>
                </a14:m>
                <a:endParaRPr lang="en-IN" dirty="0"/>
              </a:p>
            </p:txBody>
          </p:sp>
        </mc:Choice>
        <mc:Fallback xmlns="">
          <p:sp>
            <p:nvSpPr>
              <p:cNvPr id="10" name="TextBox 9">
                <a:extLst>
                  <a:ext uri="{FF2B5EF4-FFF2-40B4-BE49-F238E27FC236}">
                    <a16:creationId xmlns:a16="http://schemas.microsoft.com/office/drawing/2014/main" id="{ACD1E519-4593-4BAD-A4DA-00CA83E7133A}"/>
                  </a:ext>
                </a:extLst>
              </p:cNvPr>
              <p:cNvSpPr txBox="1">
                <a:spLocks noRot="1" noChangeAspect="1" noMove="1" noResize="1" noEditPoints="1" noAdjustHandles="1" noChangeArrowheads="1" noChangeShapeType="1" noTextEdit="1"/>
              </p:cNvSpPr>
              <p:nvPr/>
            </p:nvSpPr>
            <p:spPr>
              <a:xfrm>
                <a:off x="2337815" y="1706403"/>
                <a:ext cx="8330185" cy="1127360"/>
              </a:xfrm>
              <a:prstGeom prst="rect">
                <a:avLst/>
              </a:prstGeom>
              <a:blipFill>
                <a:blip r:embed="rId3"/>
                <a:stretch>
                  <a:fillRect l="-3292"/>
                </a:stretch>
              </a:blipFill>
            </p:spPr>
            <p:txBody>
              <a:bodyPr/>
              <a:lstStyle/>
              <a:p>
                <a:r>
                  <a:rPr lang="en-IN">
                    <a:noFill/>
                  </a:rPr>
                  <a:t> </a:t>
                </a:r>
              </a:p>
            </p:txBody>
          </p:sp>
        </mc:Fallback>
      </mc:AlternateContent>
    </p:spTree>
    <p:extLst>
      <p:ext uri="{BB962C8B-B14F-4D97-AF65-F5344CB8AC3E}">
        <p14:creationId xmlns:p14="http://schemas.microsoft.com/office/powerpoint/2010/main" val="329316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6297" y="461594"/>
            <a:ext cx="7436484" cy="444352"/>
          </a:xfrm>
          <a:prstGeom prst="rect">
            <a:avLst/>
          </a:prstGeom>
        </p:spPr>
        <p:txBody>
          <a:bodyPr vert="horz" wrap="square" lIns="0" tIns="13335" rIns="0" bIns="0" rtlCol="0">
            <a:spAutoFit/>
          </a:bodyPr>
          <a:lstStyle/>
          <a:p>
            <a:pPr marL="12700">
              <a:lnSpc>
                <a:spcPct val="100000"/>
              </a:lnSpc>
              <a:spcBef>
                <a:spcPts val="105"/>
              </a:spcBef>
            </a:pPr>
            <a:r>
              <a:rPr sz="2800" b="1" kern="1200" spc="-5" dirty="0">
                <a:solidFill>
                  <a:srgbClr val="3333FF"/>
                </a:solidFill>
                <a:latin typeface="Carlito"/>
                <a:cs typeface="+mj-cs"/>
              </a:rPr>
              <a:t>Nearest neighbor Classification…</a:t>
            </a:r>
          </a:p>
        </p:txBody>
      </p:sp>
      <p:sp>
        <p:nvSpPr>
          <p:cNvPr id="3" name="object 3"/>
          <p:cNvSpPr txBox="1"/>
          <p:nvPr/>
        </p:nvSpPr>
        <p:spPr>
          <a:xfrm>
            <a:off x="688340" y="1506537"/>
            <a:ext cx="10587990" cy="2080057"/>
          </a:xfrm>
          <a:prstGeom prst="rect">
            <a:avLst/>
          </a:prstGeom>
        </p:spPr>
        <p:txBody>
          <a:bodyPr vert="horz" wrap="square" lIns="0" tIns="114300" rIns="0" bIns="0" rtlCol="0">
            <a:spAutoFit/>
          </a:bodyPr>
          <a:lstStyle/>
          <a:p>
            <a:pPr marL="342265" marR="4933950" indent="-342265" algn="r">
              <a:lnSpc>
                <a:spcPct val="100000"/>
              </a:lnSpc>
              <a:spcBef>
                <a:spcPts val="900"/>
              </a:spcBef>
              <a:buFont typeface="Arial MT"/>
              <a:buChar char="•"/>
              <a:tabLst>
                <a:tab pos="342265" algn="l"/>
                <a:tab pos="342900" algn="l"/>
              </a:tabLst>
            </a:pPr>
            <a:r>
              <a:rPr sz="3200" dirty="0">
                <a:latin typeface="Calibri"/>
                <a:cs typeface="Calibri"/>
              </a:rPr>
              <a:t>k-NN</a:t>
            </a:r>
            <a:r>
              <a:rPr sz="3200" spc="-25" dirty="0">
                <a:latin typeface="Calibri"/>
                <a:cs typeface="Calibri"/>
              </a:rPr>
              <a:t> </a:t>
            </a:r>
            <a:r>
              <a:rPr sz="3200" spc="-10" dirty="0">
                <a:latin typeface="Calibri"/>
                <a:cs typeface="Calibri"/>
              </a:rPr>
              <a:t>classifiers</a:t>
            </a:r>
            <a:r>
              <a:rPr sz="3200" spc="15" dirty="0">
                <a:latin typeface="Calibri"/>
                <a:cs typeface="Calibri"/>
              </a:rPr>
              <a:t> </a:t>
            </a:r>
            <a:r>
              <a:rPr sz="3200" spc="-15" dirty="0">
                <a:latin typeface="Calibri"/>
                <a:cs typeface="Calibri"/>
              </a:rPr>
              <a:t>are</a:t>
            </a:r>
            <a:r>
              <a:rPr sz="3200" spc="-10" dirty="0">
                <a:latin typeface="Calibri"/>
                <a:cs typeface="Calibri"/>
              </a:rPr>
              <a:t> lazy</a:t>
            </a:r>
            <a:r>
              <a:rPr sz="3200" spc="5" dirty="0">
                <a:latin typeface="Calibri"/>
                <a:cs typeface="Calibri"/>
              </a:rPr>
              <a:t> </a:t>
            </a:r>
            <a:r>
              <a:rPr sz="3200" spc="-10" dirty="0">
                <a:latin typeface="Calibri"/>
                <a:cs typeface="Calibri"/>
              </a:rPr>
              <a:t>learners</a:t>
            </a:r>
            <a:endParaRPr sz="3200" dirty="0">
              <a:latin typeface="Calibri"/>
              <a:cs typeface="Calibri"/>
            </a:endParaRPr>
          </a:p>
          <a:p>
            <a:pPr marL="287020" marR="4983480" lvl="1" indent="-287020" algn="r">
              <a:lnSpc>
                <a:spcPct val="100000"/>
              </a:lnSpc>
              <a:spcBef>
                <a:spcPts val="690"/>
              </a:spcBef>
              <a:buFont typeface="Arial MT"/>
              <a:buChar char="–"/>
              <a:tabLst>
                <a:tab pos="287020" algn="l"/>
              </a:tabLst>
            </a:pPr>
            <a:r>
              <a:rPr sz="2800" spc="-5" dirty="0">
                <a:latin typeface="Calibri"/>
                <a:cs typeface="Calibri"/>
              </a:rPr>
              <a:t>It</a:t>
            </a:r>
            <a:r>
              <a:rPr sz="2800" spc="-15" dirty="0">
                <a:latin typeface="Calibri"/>
                <a:cs typeface="Calibri"/>
              </a:rPr>
              <a:t> </a:t>
            </a:r>
            <a:r>
              <a:rPr sz="2800" spc="-10" dirty="0">
                <a:latin typeface="Calibri"/>
                <a:cs typeface="Calibri"/>
              </a:rPr>
              <a:t>does</a:t>
            </a:r>
            <a:r>
              <a:rPr sz="2800" spc="5" dirty="0">
                <a:latin typeface="Calibri"/>
                <a:cs typeface="Calibri"/>
              </a:rPr>
              <a:t> </a:t>
            </a:r>
            <a:r>
              <a:rPr sz="2800" spc="-10" dirty="0">
                <a:latin typeface="Calibri"/>
                <a:cs typeface="Calibri"/>
              </a:rPr>
              <a:t>not</a:t>
            </a:r>
            <a:r>
              <a:rPr sz="2800" dirty="0">
                <a:latin typeface="Calibri"/>
                <a:cs typeface="Calibri"/>
              </a:rPr>
              <a:t> </a:t>
            </a:r>
            <a:r>
              <a:rPr sz="2800" spc="-10" dirty="0">
                <a:latin typeface="Calibri"/>
                <a:cs typeface="Calibri"/>
              </a:rPr>
              <a:t>build</a:t>
            </a:r>
            <a:r>
              <a:rPr sz="2800" spc="20" dirty="0">
                <a:latin typeface="Calibri"/>
                <a:cs typeface="Calibri"/>
              </a:rPr>
              <a:t> </a:t>
            </a:r>
            <a:r>
              <a:rPr sz="2800" spc="-5" dirty="0">
                <a:latin typeface="Calibri"/>
                <a:cs typeface="Calibri"/>
              </a:rPr>
              <a:t>models</a:t>
            </a:r>
            <a:r>
              <a:rPr sz="2800" spc="10" dirty="0">
                <a:latin typeface="Calibri"/>
                <a:cs typeface="Calibri"/>
              </a:rPr>
              <a:t> </a:t>
            </a:r>
            <a:r>
              <a:rPr sz="2800" spc="-10" dirty="0">
                <a:latin typeface="Calibri"/>
                <a:cs typeface="Calibri"/>
              </a:rPr>
              <a:t>explicitly</a:t>
            </a:r>
            <a:endParaRPr sz="2800" dirty="0">
              <a:latin typeface="Calibri"/>
              <a:cs typeface="Calibri"/>
            </a:endParaRPr>
          </a:p>
          <a:p>
            <a:pPr marL="756285" marR="5080" lvl="1" indent="-287020">
              <a:lnSpc>
                <a:spcPct val="100000"/>
              </a:lnSpc>
              <a:spcBef>
                <a:spcPts val="670"/>
              </a:spcBef>
              <a:buFont typeface="Arial MT"/>
              <a:buChar char="–"/>
              <a:tabLst>
                <a:tab pos="756920" algn="l"/>
              </a:tabLst>
            </a:pPr>
            <a:r>
              <a:rPr sz="2800" spc="-20" dirty="0">
                <a:latin typeface="Calibri"/>
                <a:cs typeface="Calibri"/>
              </a:rPr>
              <a:t>Unlike</a:t>
            </a:r>
            <a:r>
              <a:rPr sz="2800" spc="20" dirty="0">
                <a:latin typeface="Calibri"/>
                <a:cs typeface="Calibri"/>
              </a:rPr>
              <a:t> </a:t>
            </a:r>
            <a:r>
              <a:rPr sz="2800" spc="-10" dirty="0">
                <a:latin typeface="Calibri"/>
                <a:cs typeface="Calibri"/>
              </a:rPr>
              <a:t>eager</a:t>
            </a:r>
            <a:r>
              <a:rPr sz="2800" spc="-20" dirty="0">
                <a:latin typeface="Calibri"/>
                <a:cs typeface="Calibri"/>
              </a:rPr>
              <a:t> </a:t>
            </a:r>
            <a:r>
              <a:rPr sz="2800" spc="-10" dirty="0">
                <a:latin typeface="Calibri"/>
                <a:cs typeface="Calibri"/>
              </a:rPr>
              <a:t>learners</a:t>
            </a:r>
            <a:r>
              <a:rPr sz="2800" spc="10" dirty="0">
                <a:latin typeface="Calibri"/>
                <a:cs typeface="Calibri"/>
              </a:rPr>
              <a:t> </a:t>
            </a:r>
            <a:r>
              <a:rPr sz="2800" spc="-10" dirty="0">
                <a:latin typeface="Calibri"/>
                <a:cs typeface="Calibri"/>
              </a:rPr>
              <a:t>such</a:t>
            </a:r>
            <a:r>
              <a:rPr sz="2800" spc="35" dirty="0">
                <a:latin typeface="Calibri"/>
                <a:cs typeface="Calibri"/>
              </a:rPr>
              <a:t> </a:t>
            </a:r>
            <a:r>
              <a:rPr sz="2800" spc="-5" dirty="0">
                <a:latin typeface="Calibri"/>
                <a:cs typeface="Calibri"/>
              </a:rPr>
              <a:t>as</a:t>
            </a:r>
            <a:r>
              <a:rPr sz="2800" spc="5" dirty="0">
                <a:latin typeface="Calibri"/>
                <a:cs typeface="Calibri"/>
              </a:rPr>
              <a:t> </a:t>
            </a:r>
            <a:r>
              <a:rPr sz="2800" spc="-10" dirty="0">
                <a:latin typeface="Calibri"/>
                <a:cs typeface="Calibri"/>
              </a:rPr>
              <a:t>decision</a:t>
            </a:r>
            <a:r>
              <a:rPr sz="2800" spc="25" dirty="0">
                <a:latin typeface="Calibri"/>
                <a:cs typeface="Calibri"/>
              </a:rPr>
              <a:t> </a:t>
            </a:r>
            <a:r>
              <a:rPr sz="2800" spc="-15" dirty="0">
                <a:latin typeface="Calibri"/>
                <a:cs typeface="Calibri"/>
              </a:rPr>
              <a:t>tree</a:t>
            </a:r>
            <a:r>
              <a:rPr sz="2800" spc="5" dirty="0">
                <a:latin typeface="Calibri"/>
                <a:cs typeface="Calibri"/>
              </a:rPr>
              <a:t> </a:t>
            </a:r>
            <a:r>
              <a:rPr sz="2800" spc="-10" dirty="0">
                <a:latin typeface="Calibri"/>
                <a:cs typeface="Calibri"/>
              </a:rPr>
              <a:t>induction</a:t>
            </a:r>
            <a:r>
              <a:rPr sz="2800" spc="40" dirty="0">
                <a:latin typeface="Calibri"/>
                <a:cs typeface="Calibri"/>
              </a:rPr>
              <a:t> </a:t>
            </a:r>
            <a:r>
              <a:rPr sz="2800" spc="-5" dirty="0">
                <a:latin typeface="Calibri"/>
                <a:cs typeface="Calibri"/>
              </a:rPr>
              <a:t>and</a:t>
            </a:r>
            <a:r>
              <a:rPr sz="2800" spc="30" dirty="0">
                <a:latin typeface="Calibri"/>
                <a:cs typeface="Calibri"/>
              </a:rPr>
              <a:t> </a:t>
            </a:r>
            <a:r>
              <a:rPr sz="2800" spc="-5" dirty="0">
                <a:latin typeface="Calibri"/>
                <a:cs typeface="Calibri"/>
              </a:rPr>
              <a:t>rule-based </a:t>
            </a:r>
            <a:r>
              <a:rPr sz="2800" spc="-620" dirty="0">
                <a:latin typeface="Calibri"/>
                <a:cs typeface="Calibri"/>
              </a:rPr>
              <a:t> </a:t>
            </a:r>
            <a:r>
              <a:rPr sz="2800" spc="-25" dirty="0">
                <a:latin typeface="Calibri"/>
                <a:cs typeface="Calibri"/>
              </a:rPr>
              <a:t>systems</a:t>
            </a:r>
            <a:endParaRPr sz="2800" dirty="0">
              <a:latin typeface="Calibri"/>
              <a:cs typeface="Calibri"/>
            </a:endParaRPr>
          </a:p>
        </p:txBody>
      </p:sp>
    </p:spTree>
    <p:extLst>
      <p:ext uri="{BB962C8B-B14F-4D97-AF65-F5344CB8AC3E}">
        <p14:creationId xmlns:p14="http://schemas.microsoft.com/office/powerpoint/2010/main" val="3067412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7145">
              <a:lnSpc>
                <a:spcPct val="100000"/>
              </a:lnSpc>
              <a:spcBef>
                <a:spcPts val="105"/>
              </a:spcBef>
            </a:pPr>
            <a:r>
              <a:rPr spc="-15" dirty="0"/>
              <a:t>Nearest</a:t>
            </a:r>
            <a:r>
              <a:rPr spc="-25" dirty="0"/>
              <a:t> </a:t>
            </a:r>
            <a:r>
              <a:rPr dirty="0"/>
              <a:t>Neighbor</a:t>
            </a:r>
            <a:r>
              <a:rPr spc="10" dirty="0"/>
              <a:t> </a:t>
            </a:r>
            <a:r>
              <a:rPr spc="-10" dirty="0"/>
              <a:t>Classification…</a:t>
            </a:r>
          </a:p>
        </p:txBody>
      </p:sp>
      <p:sp>
        <p:nvSpPr>
          <p:cNvPr id="3" name="object 3"/>
          <p:cNvSpPr txBox="1"/>
          <p:nvPr/>
        </p:nvSpPr>
        <p:spPr>
          <a:xfrm>
            <a:off x="688340" y="1502074"/>
            <a:ext cx="9203690" cy="1503045"/>
          </a:xfrm>
          <a:prstGeom prst="rect">
            <a:avLst/>
          </a:prstGeom>
        </p:spPr>
        <p:txBody>
          <a:bodyPr vert="horz" wrap="square" lIns="0" tIns="118745" rIns="0" bIns="0" rtlCol="0">
            <a:spAutoFit/>
          </a:bodyPr>
          <a:lstStyle/>
          <a:p>
            <a:pPr marL="355600" indent="-342900">
              <a:lnSpc>
                <a:spcPct val="100000"/>
              </a:lnSpc>
              <a:spcBef>
                <a:spcPts val="935"/>
              </a:spcBef>
              <a:buFont typeface="Arial MT"/>
              <a:buChar char="•"/>
              <a:tabLst>
                <a:tab pos="354965" algn="l"/>
                <a:tab pos="355600" algn="l"/>
              </a:tabLst>
            </a:pPr>
            <a:r>
              <a:rPr sz="3200" spc="-5" dirty="0">
                <a:latin typeface="Calibri"/>
                <a:cs typeface="Calibri"/>
              </a:rPr>
              <a:t>Choosing</a:t>
            </a:r>
            <a:r>
              <a:rPr sz="3200" spc="5" dirty="0">
                <a:latin typeface="Calibri"/>
                <a:cs typeface="Calibri"/>
              </a:rPr>
              <a:t> </a:t>
            </a:r>
            <a:r>
              <a:rPr sz="3200" dirty="0">
                <a:latin typeface="Calibri"/>
                <a:cs typeface="Calibri"/>
              </a:rPr>
              <a:t>the</a:t>
            </a:r>
            <a:r>
              <a:rPr sz="3200" spc="-10" dirty="0">
                <a:latin typeface="Calibri"/>
                <a:cs typeface="Calibri"/>
              </a:rPr>
              <a:t> value </a:t>
            </a:r>
            <a:r>
              <a:rPr sz="3200" spc="-5" dirty="0">
                <a:latin typeface="Calibri"/>
                <a:cs typeface="Calibri"/>
              </a:rPr>
              <a:t>of</a:t>
            </a:r>
            <a:r>
              <a:rPr sz="3200" spc="-15" dirty="0">
                <a:latin typeface="Calibri"/>
                <a:cs typeface="Calibri"/>
              </a:rPr>
              <a:t> </a:t>
            </a:r>
            <a:r>
              <a:rPr sz="3200" dirty="0">
                <a:latin typeface="Calibri"/>
                <a:cs typeface="Calibri"/>
              </a:rPr>
              <a:t>k:</a:t>
            </a:r>
          </a:p>
          <a:p>
            <a:pPr marL="756285" lvl="1" indent="-287020">
              <a:lnSpc>
                <a:spcPct val="100000"/>
              </a:lnSpc>
              <a:spcBef>
                <a:spcPts val="620"/>
              </a:spcBef>
              <a:buFont typeface="Arial MT"/>
              <a:buChar char="–"/>
              <a:tabLst>
                <a:tab pos="756920" algn="l"/>
              </a:tabLst>
            </a:pPr>
            <a:r>
              <a:rPr sz="2400" dirty="0">
                <a:latin typeface="Calibri"/>
                <a:cs typeface="Calibri"/>
              </a:rPr>
              <a:t>If</a:t>
            </a:r>
            <a:r>
              <a:rPr sz="2400" spc="-15" dirty="0">
                <a:latin typeface="Calibri"/>
                <a:cs typeface="Calibri"/>
              </a:rPr>
              <a:t> </a:t>
            </a:r>
            <a:r>
              <a:rPr sz="2400" dirty="0">
                <a:latin typeface="Calibri"/>
                <a:cs typeface="Calibri"/>
              </a:rPr>
              <a:t>k</a:t>
            </a:r>
            <a:r>
              <a:rPr sz="2400" spc="-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too</a:t>
            </a:r>
            <a:r>
              <a:rPr sz="2400" spc="-20" dirty="0">
                <a:latin typeface="Calibri"/>
                <a:cs typeface="Calibri"/>
              </a:rPr>
              <a:t> </a:t>
            </a:r>
            <a:r>
              <a:rPr sz="2400" spc="-5" dirty="0">
                <a:latin typeface="Calibri"/>
                <a:cs typeface="Calibri"/>
              </a:rPr>
              <a:t>small,</a:t>
            </a:r>
            <a:r>
              <a:rPr sz="2400" spc="-25" dirty="0">
                <a:latin typeface="Calibri"/>
                <a:cs typeface="Calibri"/>
              </a:rPr>
              <a:t> </a:t>
            </a:r>
            <a:r>
              <a:rPr sz="2400" spc="-10" dirty="0">
                <a:latin typeface="Calibri"/>
                <a:cs typeface="Calibri"/>
              </a:rPr>
              <a:t>sensitive</a:t>
            </a:r>
            <a:r>
              <a:rPr sz="2400" spc="-5" dirty="0">
                <a:latin typeface="Calibri"/>
                <a:cs typeface="Calibri"/>
              </a:rPr>
              <a:t> </a:t>
            </a:r>
            <a:r>
              <a:rPr sz="2400" spc="-15" dirty="0">
                <a:latin typeface="Calibri"/>
                <a:cs typeface="Calibri"/>
              </a:rPr>
              <a:t>to</a:t>
            </a:r>
            <a:r>
              <a:rPr sz="2400" spc="-10" dirty="0">
                <a:latin typeface="Calibri"/>
                <a:cs typeface="Calibri"/>
              </a:rPr>
              <a:t> </a:t>
            </a:r>
            <a:r>
              <a:rPr sz="2400" spc="-5" dirty="0">
                <a:latin typeface="Calibri"/>
                <a:cs typeface="Calibri"/>
              </a:rPr>
              <a:t>noise </a:t>
            </a:r>
            <a:r>
              <a:rPr sz="2400" spc="-10" dirty="0">
                <a:latin typeface="Calibri"/>
                <a:cs typeface="Calibri"/>
              </a:rPr>
              <a:t>points</a:t>
            </a:r>
            <a:endParaRPr sz="2400" dirty="0">
              <a:latin typeface="Calibri"/>
              <a:cs typeface="Calibri"/>
            </a:endParaRPr>
          </a:p>
          <a:p>
            <a:pPr marL="756285" lvl="1" indent="-287020">
              <a:lnSpc>
                <a:spcPct val="100000"/>
              </a:lnSpc>
              <a:spcBef>
                <a:spcPts val="575"/>
              </a:spcBef>
              <a:buFont typeface="Arial MT"/>
              <a:buChar char="–"/>
              <a:tabLst>
                <a:tab pos="756920" algn="l"/>
              </a:tabLst>
            </a:pPr>
            <a:r>
              <a:rPr sz="2400" dirty="0">
                <a:latin typeface="Calibri"/>
                <a:cs typeface="Calibri"/>
              </a:rPr>
              <a:t>If</a:t>
            </a:r>
            <a:r>
              <a:rPr sz="2400" spc="-10" dirty="0">
                <a:latin typeface="Calibri"/>
                <a:cs typeface="Calibri"/>
              </a:rPr>
              <a:t> </a:t>
            </a:r>
            <a:r>
              <a:rPr sz="2400" dirty="0">
                <a:latin typeface="Calibri"/>
                <a:cs typeface="Calibri"/>
              </a:rPr>
              <a:t>k is</a:t>
            </a:r>
            <a:r>
              <a:rPr sz="2400" spc="-20" dirty="0">
                <a:latin typeface="Calibri"/>
                <a:cs typeface="Calibri"/>
              </a:rPr>
              <a:t> </a:t>
            </a:r>
            <a:r>
              <a:rPr sz="2400" spc="-10" dirty="0">
                <a:latin typeface="Calibri"/>
                <a:cs typeface="Calibri"/>
              </a:rPr>
              <a:t>too </a:t>
            </a:r>
            <a:r>
              <a:rPr sz="2400" spc="-15" dirty="0">
                <a:latin typeface="Calibri"/>
                <a:cs typeface="Calibri"/>
              </a:rPr>
              <a:t>large,</a:t>
            </a:r>
            <a:r>
              <a:rPr sz="2400" dirty="0">
                <a:latin typeface="Calibri"/>
                <a:cs typeface="Calibri"/>
              </a:rPr>
              <a:t> </a:t>
            </a:r>
            <a:r>
              <a:rPr sz="2400" spc="-5" dirty="0">
                <a:latin typeface="Calibri"/>
                <a:cs typeface="Calibri"/>
              </a:rPr>
              <a:t>neighborhood </a:t>
            </a:r>
            <a:r>
              <a:rPr sz="2400" spc="-15" dirty="0">
                <a:latin typeface="Calibri"/>
                <a:cs typeface="Calibri"/>
              </a:rPr>
              <a:t>may</a:t>
            </a:r>
            <a:r>
              <a:rPr sz="2400" spc="-10" dirty="0">
                <a:latin typeface="Calibri"/>
                <a:cs typeface="Calibri"/>
              </a:rPr>
              <a:t> </a:t>
            </a:r>
            <a:r>
              <a:rPr sz="2400" dirty="0">
                <a:latin typeface="Calibri"/>
                <a:cs typeface="Calibri"/>
              </a:rPr>
              <a:t>include</a:t>
            </a:r>
            <a:r>
              <a:rPr sz="2400" spc="-5" dirty="0">
                <a:latin typeface="Calibri"/>
                <a:cs typeface="Calibri"/>
              </a:rPr>
              <a:t> </a:t>
            </a:r>
            <a:r>
              <a:rPr sz="2400" spc="-10" dirty="0">
                <a:latin typeface="Calibri"/>
                <a:cs typeface="Calibri"/>
              </a:rPr>
              <a:t>points</a:t>
            </a:r>
            <a:r>
              <a:rPr sz="2400" dirty="0">
                <a:latin typeface="Calibri"/>
                <a:cs typeface="Calibri"/>
              </a:rPr>
              <a:t> </a:t>
            </a:r>
            <a:r>
              <a:rPr sz="2400" spc="-15" dirty="0">
                <a:latin typeface="Calibri"/>
                <a:cs typeface="Calibri"/>
              </a:rPr>
              <a:t>from</a:t>
            </a:r>
            <a:r>
              <a:rPr sz="2400" spc="-5" dirty="0">
                <a:latin typeface="Calibri"/>
                <a:cs typeface="Calibri"/>
              </a:rPr>
              <a:t> other</a:t>
            </a:r>
            <a:r>
              <a:rPr sz="2400" spc="-10" dirty="0">
                <a:latin typeface="Calibri"/>
                <a:cs typeface="Calibri"/>
              </a:rPr>
              <a:t> </a:t>
            </a:r>
            <a:r>
              <a:rPr sz="2400" spc="-5" dirty="0">
                <a:latin typeface="Calibri"/>
                <a:cs typeface="Calibri"/>
              </a:rPr>
              <a:t>classes</a:t>
            </a:r>
            <a:endParaRPr sz="2400" dirty="0">
              <a:latin typeface="Calibri"/>
              <a:cs typeface="Calibri"/>
            </a:endParaRPr>
          </a:p>
        </p:txBody>
      </p:sp>
      <p:sp>
        <p:nvSpPr>
          <p:cNvPr id="4" name="object 4"/>
          <p:cNvSpPr/>
          <p:nvPr/>
        </p:nvSpPr>
        <p:spPr>
          <a:xfrm>
            <a:off x="5735715" y="3368721"/>
            <a:ext cx="2530475" cy="2607310"/>
          </a:xfrm>
          <a:custGeom>
            <a:avLst/>
            <a:gdLst/>
            <a:ahLst/>
            <a:cxnLst/>
            <a:rect l="l" t="t" r="r" b="b"/>
            <a:pathLst>
              <a:path w="2530475" h="2607310">
                <a:moveTo>
                  <a:pt x="0" y="1303363"/>
                </a:moveTo>
                <a:lnTo>
                  <a:pt x="872" y="1254501"/>
                </a:lnTo>
                <a:lnTo>
                  <a:pt x="3469" y="1206092"/>
                </a:lnTo>
                <a:lnTo>
                  <a:pt x="7760" y="1158169"/>
                </a:lnTo>
                <a:lnTo>
                  <a:pt x="13714" y="1110763"/>
                </a:lnTo>
                <a:lnTo>
                  <a:pt x="21302" y="1063905"/>
                </a:lnTo>
                <a:lnTo>
                  <a:pt x="30491" y="1017627"/>
                </a:lnTo>
                <a:lnTo>
                  <a:pt x="41252" y="971960"/>
                </a:lnTo>
                <a:lnTo>
                  <a:pt x="53555" y="926936"/>
                </a:lnTo>
                <a:lnTo>
                  <a:pt x="67368" y="882586"/>
                </a:lnTo>
                <a:lnTo>
                  <a:pt x="82661" y="838943"/>
                </a:lnTo>
                <a:lnTo>
                  <a:pt x="99403" y="796037"/>
                </a:lnTo>
                <a:lnTo>
                  <a:pt x="117564" y="753900"/>
                </a:lnTo>
                <a:lnTo>
                  <a:pt x="137113" y="712563"/>
                </a:lnTo>
                <a:lnTo>
                  <a:pt x="158021" y="672058"/>
                </a:lnTo>
                <a:lnTo>
                  <a:pt x="180255" y="632416"/>
                </a:lnTo>
                <a:lnTo>
                  <a:pt x="203786" y="593670"/>
                </a:lnTo>
                <a:lnTo>
                  <a:pt x="228583" y="555849"/>
                </a:lnTo>
                <a:lnTo>
                  <a:pt x="254615" y="518987"/>
                </a:lnTo>
                <a:lnTo>
                  <a:pt x="281852" y="483114"/>
                </a:lnTo>
                <a:lnTo>
                  <a:pt x="310263" y="448262"/>
                </a:lnTo>
                <a:lnTo>
                  <a:pt x="339818" y="414463"/>
                </a:lnTo>
                <a:lnTo>
                  <a:pt x="370486" y="381747"/>
                </a:lnTo>
                <a:lnTo>
                  <a:pt x="402237" y="350147"/>
                </a:lnTo>
                <a:lnTo>
                  <a:pt x="435040" y="319694"/>
                </a:lnTo>
                <a:lnTo>
                  <a:pt x="468864" y="290419"/>
                </a:lnTo>
                <a:lnTo>
                  <a:pt x="503679" y="262354"/>
                </a:lnTo>
                <a:lnTo>
                  <a:pt x="539455" y="235531"/>
                </a:lnTo>
                <a:lnTo>
                  <a:pt x="576160" y="209980"/>
                </a:lnTo>
                <a:lnTo>
                  <a:pt x="613764" y="185734"/>
                </a:lnTo>
                <a:lnTo>
                  <a:pt x="652236" y="162824"/>
                </a:lnTo>
                <a:lnTo>
                  <a:pt x="691547" y="141282"/>
                </a:lnTo>
                <a:lnTo>
                  <a:pt x="731665" y="121138"/>
                </a:lnTo>
                <a:lnTo>
                  <a:pt x="772560" y="102425"/>
                </a:lnTo>
                <a:lnTo>
                  <a:pt x="814202" y="85174"/>
                </a:lnTo>
                <a:lnTo>
                  <a:pt x="856559" y="69416"/>
                </a:lnTo>
                <a:lnTo>
                  <a:pt x="899601" y="55183"/>
                </a:lnTo>
                <a:lnTo>
                  <a:pt x="943298" y="42507"/>
                </a:lnTo>
                <a:lnTo>
                  <a:pt x="987618" y="31418"/>
                </a:lnTo>
                <a:lnTo>
                  <a:pt x="1032533" y="21949"/>
                </a:lnTo>
                <a:lnTo>
                  <a:pt x="1078010" y="14131"/>
                </a:lnTo>
                <a:lnTo>
                  <a:pt x="1124019" y="7996"/>
                </a:lnTo>
                <a:lnTo>
                  <a:pt x="1170530" y="3574"/>
                </a:lnTo>
                <a:lnTo>
                  <a:pt x="1217512" y="898"/>
                </a:lnTo>
                <a:lnTo>
                  <a:pt x="1264935" y="0"/>
                </a:lnTo>
                <a:lnTo>
                  <a:pt x="1312358" y="898"/>
                </a:lnTo>
                <a:lnTo>
                  <a:pt x="1359340" y="3574"/>
                </a:lnTo>
                <a:lnTo>
                  <a:pt x="1405851" y="7996"/>
                </a:lnTo>
                <a:lnTo>
                  <a:pt x="1451861" y="14131"/>
                </a:lnTo>
                <a:lnTo>
                  <a:pt x="1497338" y="21949"/>
                </a:lnTo>
                <a:lnTo>
                  <a:pt x="1542253" y="31418"/>
                </a:lnTo>
                <a:lnTo>
                  <a:pt x="1586574" y="42507"/>
                </a:lnTo>
                <a:lnTo>
                  <a:pt x="1630271" y="55183"/>
                </a:lnTo>
                <a:lnTo>
                  <a:pt x="1673313" y="69416"/>
                </a:lnTo>
                <a:lnTo>
                  <a:pt x="1715671" y="85174"/>
                </a:lnTo>
                <a:lnTo>
                  <a:pt x="1757313" y="102425"/>
                </a:lnTo>
                <a:lnTo>
                  <a:pt x="1798208" y="121138"/>
                </a:lnTo>
                <a:lnTo>
                  <a:pt x="1838327" y="141282"/>
                </a:lnTo>
                <a:lnTo>
                  <a:pt x="1877639" y="162824"/>
                </a:lnTo>
                <a:lnTo>
                  <a:pt x="1916112" y="185734"/>
                </a:lnTo>
                <a:lnTo>
                  <a:pt x="1953717" y="209980"/>
                </a:lnTo>
                <a:lnTo>
                  <a:pt x="1990423" y="235531"/>
                </a:lnTo>
                <a:lnTo>
                  <a:pt x="2026199" y="262354"/>
                </a:lnTo>
                <a:lnTo>
                  <a:pt x="2061014" y="290419"/>
                </a:lnTo>
                <a:lnTo>
                  <a:pt x="2094839" y="319694"/>
                </a:lnTo>
                <a:lnTo>
                  <a:pt x="2127643" y="350147"/>
                </a:lnTo>
                <a:lnTo>
                  <a:pt x="2159394" y="381747"/>
                </a:lnTo>
                <a:lnTo>
                  <a:pt x="2190063" y="414463"/>
                </a:lnTo>
                <a:lnTo>
                  <a:pt x="2219619" y="448262"/>
                </a:lnTo>
                <a:lnTo>
                  <a:pt x="2248031" y="483114"/>
                </a:lnTo>
                <a:lnTo>
                  <a:pt x="2275269" y="518987"/>
                </a:lnTo>
                <a:lnTo>
                  <a:pt x="2301302" y="555849"/>
                </a:lnTo>
                <a:lnTo>
                  <a:pt x="2326099" y="593670"/>
                </a:lnTo>
                <a:lnTo>
                  <a:pt x="2349631" y="632416"/>
                </a:lnTo>
                <a:lnTo>
                  <a:pt x="2371866" y="672058"/>
                </a:lnTo>
                <a:lnTo>
                  <a:pt x="2392773" y="712563"/>
                </a:lnTo>
                <a:lnTo>
                  <a:pt x="2412323" y="753900"/>
                </a:lnTo>
                <a:lnTo>
                  <a:pt x="2430485" y="796037"/>
                </a:lnTo>
                <a:lnTo>
                  <a:pt x="2447228" y="838943"/>
                </a:lnTo>
                <a:lnTo>
                  <a:pt x="2462521" y="882586"/>
                </a:lnTo>
                <a:lnTo>
                  <a:pt x="2476335" y="926936"/>
                </a:lnTo>
                <a:lnTo>
                  <a:pt x="2488638" y="971960"/>
                </a:lnTo>
                <a:lnTo>
                  <a:pt x="2499399" y="1017627"/>
                </a:lnTo>
                <a:lnTo>
                  <a:pt x="2508589" y="1063905"/>
                </a:lnTo>
                <a:lnTo>
                  <a:pt x="2516177" y="1110763"/>
                </a:lnTo>
                <a:lnTo>
                  <a:pt x="2522131" y="1158169"/>
                </a:lnTo>
                <a:lnTo>
                  <a:pt x="2526422" y="1206092"/>
                </a:lnTo>
                <a:lnTo>
                  <a:pt x="2529019" y="1254501"/>
                </a:lnTo>
                <a:lnTo>
                  <a:pt x="2529892" y="1303363"/>
                </a:lnTo>
                <a:lnTo>
                  <a:pt x="2529019" y="1352226"/>
                </a:lnTo>
                <a:lnTo>
                  <a:pt x="2526422" y="1400635"/>
                </a:lnTo>
                <a:lnTo>
                  <a:pt x="2522131" y="1448558"/>
                </a:lnTo>
                <a:lnTo>
                  <a:pt x="2516177" y="1495965"/>
                </a:lnTo>
                <a:lnTo>
                  <a:pt x="2508589" y="1542823"/>
                </a:lnTo>
                <a:lnTo>
                  <a:pt x="2499399" y="1589101"/>
                </a:lnTo>
                <a:lnTo>
                  <a:pt x="2488638" y="1634768"/>
                </a:lnTo>
                <a:lnTo>
                  <a:pt x="2476335" y="1679792"/>
                </a:lnTo>
                <a:lnTo>
                  <a:pt x="2462521" y="1724142"/>
                </a:lnTo>
                <a:lnTo>
                  <a:pt x="2447228" y="1767786"/>
                </a:lnTo>
                <a:lnTo>
                  <a:pt x="2430485" y="1810693"/>
                </a:lnTo>
                <a:lnTo>
                  <a:pt x="2412323" y="1852830"/>
                </a:lnTo>
                <a:lnTo>
                  <a:pt x="2392773" y="1894167"/>
                </a:lnTo>
                <a:lnTo>
                  <a:pt x="2371866" y="1934673"/>
                </a:lnTo>
                <a:lnTo>
                  <a:pt x="2349631" y="1974315"/>
                </a:lnTo>
                <a:lnTo>
                  <a:pt x="2326099" y="2013062"/>
                </a:lnTo>
                <a:lnTo>
                  <a:pt x="2301302" y="2050883"/>
                </a:lnTo>
                <a:lnTo>
                  <a:pt x="2275269" y="2087745"/>
                </a:lnTo>
                <a:lnTo>
                  <a:pt x="2248031" y="2123619"/>
                </a:lnTo>
                <a:lnTo>
                  <a:pt x="2219619" y="2158471"/>
                </a:lnTo>
                <a:lnTo>
                  <a:pt x="2190063" y="2192271"/>
                </a:lnTo>
                <a:lnTo>
                  <a:pt x="2159394" y="2224987"/>
                </a:lnTo>
                <a:lnTo>
                  <a:pt x="2127643" y="2256588"/>
                </a:lnTo>
                <a:lnTo>
                  <a:pt x="2094839" y="2287042"/>
                </a:lnTo>
                <a:lnTo>
                  <a:pt x="2061014" y="2316317"/>
                </a:lnTo>
                <a:lnTo>
                  <a:pt x="2026199" y="2344382"/>
                </a:lnTo>
                <a:lnTo>
                  <a:pt x="1990423" y="2371206"/>
                </a:lnTo>
                <a:lnTo>
                  <a:pt x="1953717" y="2396757"/>
                </a:lnTo>
                <a:lnTo>
                  <a:pt x="1916112" y="2421004"/>
                </a:lnTo>
                <a:lnTo>
                  <a:pt x="1877639" y="2443914"/>
                </a:lnTo>
                <a:lnTo>
                  <a:pt x="1838327" y="2465457"/>
                </a:lnTo>
                <a:lnTo>
                  <a:pt x="1798208" y="2485601"/>
                </a:lnTo>
                <a:lnTo>
                  <a:pt x="1757313" y="2504315"/>
                </a:lnTo>
                <a:lnTo>
                  <a:pt x="1715671" y="2521567"/>
                </a:lnTo>
                <a:lnTo>
                  <a:pt x="1673313" y="2537325"/>
                </a:lnTo>
                <a:lnTo>
                  <a:pt x="1630271" y="2551558"/>
                </a:lnTo>
                <a:lnTo>
                  <a:pt x="1586574" y="2564235"/>
                </a:lnTo>
                <a:lnTo>
                  <a:pt x="1542253" y="2575323"/>
                </a:lnTo>
                <a:lnTo>
                  <a:pt x="1497338" y="2584792"/>
                </a:lnTo>
                <a:lnTo>
                  <a:pt x="1451861" y="2592610"/>
                </a:lnTo>
                <a:lnTo>
                  <a:pt x="1405851" y="2598746"/>
                </a:lnTo>
                <a:lnTo>
                  <a:pt x="1359340" y="2603168"/>
                </a:lnTo>
                <a:lnTo>
                  <a:pt x="1312358" y="2605844"/>
                </a:lnTo>
                <a:lnTo>
                  <a:pt x="1264935" y="2606743"/>
                </a:lnTo>
                <a:lnTo>
                  <a:pt x="1217512" y="2605844"/>
                </a:lnTo>
                <a:lnTo>
                  <a:pt x="1170530" y="2603168"/>
                </a:lnTo>
                <a:lnTo>
                  <a:pt x="1124019" y="2598746"/>
                </a:lnTo>
                <a:lnTo>
                  <a:pt x="1078010" y="2592610"/>
                </a:lnTo>
                <a:lnTo>
                  <a:pt x="1032533" y="2584792"/>
                </a:lnTo>
                <a:lnTo>
                  <a:pt x="987618" y="2575323"/>
                </a:lnTo>
                <a:lnTo>
                  <a:pt x="943298" y="2564235"/>
                </a:lnTo>
                <a:lnTo>
                  <a:pt x="899601" y="2551558"/>
                </a:lnTo>
                <a:lnTo>
                  <a:pt x="856559" y="2537325"/>
                </a:lnTo>
                <a:lnTo>
                  <a:pt x="814202" y="2521567"/>
                </a:lnTo>
                <a:lnTo>
                  <a:pt x="772560" y="2504315"/>
                </a:lnTo>
                <a:lnTo>
                  <a:pt x="731665" y="2485601"/>
                </a:lnTo>
                <a:lnTo>
                  <a:pt x="691547" y="2465457"/>
                </a:lnTo>
                <a:lnTo>
                  <a:pt x="652236" y="2443914"/>
                </a:lnTo>
                <a:lnTo>
                  <a:pt x="613764" y="2421004"/>
                </a:lnTo>
                <a:lnTo>
                  <a:pt x="576160" y="2396757"/>
                </a:lnTo>
                <a:lnTo>
                  <a:pt x="539455" y="2371206"/>
                </a:lnTo>
                <a:lnTo>
                  <a:pt x="503679" y="2344382"/>
                </a:lnTo>
                <a:lnTo>
                  <a:pt x="468864" y="2316317"/>
                </a:lnTo>
                <a:lnTo>
                  <a:pt x="435040" y="2287042"/>
                </a:lnTo>
                <a:lnTo>
                  <a:pt x="402237" y="2256588"/>
                </a:lnTo>
                <a:lnTo>
                  <a:pt x="370486" y="2224987"/>
                </a:lnTo>
                <a:lnTo>
                  <a:pt x="339818" y="2192271"/>
                </a:lnTo>
                <a:lnTo>
                  <a:pt x="310263" y="2158471"/>
                </a:lnTo>
                <a:lnTo>
                  <a:pt x="281852" y="2123619"/>
                </a:lnTo>
                <a:lnTo>
                  <a:pt x="254615" y="2087745"/>
                </a:lnTo>
                <a:lnTo>
                  <a:pt x="228583" y="2050883"/>
                </a:lnTo>
                <a:lnTo>
                  <a:pt x="203786" y="2013062"/>
                </a:lnTo>
                <a:lnTo>
                  <a:pt x="180255" y="1974315"/>
                </a:lnTo>
                <a:lnTo>
                  <a:pt x="158021" y="1934673"/>
                </a:lnTo>
                <a:lnTo>
                  <a:pt x="137113" y="1894167"/>
                </a:lnTo>
                <a:lnTo>
                  <a:pt x="117564" y="1852830"/>
                </a:lnTo>
                <a:lnTo>
                  <a:pt x="99403" y="1810693"/>
                </a:lnTo>
                <a:lnTo>
                  <a:pt x="82661" y="1767786"/>
                </a:lnTo>
                <a:lnTo>
                  <a:pt x="67368" y="1724142"/>
                </a:lnTo>
                <a:lnTo>
                  <a:pt x="53555" y="1679792"/>
                </a:lnTo>
                <a:lnTo>
                  <a:pt x="41252" y="1634768"/>
                </a:lnTo>
                <a:lnTo>
                  <a:pt x="30491" y="1589101"/>
                </a:lnTo>
                <a:lnTo>
                  <a:pt x="21302" y="1542823"/>
                </a:lnTo>
                <a:lnTo>
                  <a:pt x="13714" y="1495965"/>
                </a:lnTo>
                <a:lnTo>
                  <a:pt x="7760" y="1448558"/>
                </a:lnTo>
                <a:lnTo>
                  <a:pt x="3469" y="1400635"/>
                </a:lnTo>
                <a:lnTo>
                  <a:pt x="872" y="1352226"/>
                </a:lnTo>
                <a:lnTo>
                  <a:pt x="0" y="1303363"/>
                </a:lnTo>
              </a:path>
            </a:pathLst>
          </a:custGeom>
          <a:ln w="29784">
            <a:solidFill>
              <a:srgbClr val="FF0000"/>
            </a:solidFill>
            <a:prstDash val="dash"/>
          </a:ln>
        </p:spPr>
        <p:txBody>
          <a:bodyPr wrap="square" lIns="0" tIns="0" rIns="0" bIns="0" rtlCol="0"/>
          <a:lstStyle/>
          <a:p>
            <a:endParaRPr dirty="0"/>
          </a:p>
        </p:txBody>
      </p:sp>
      <p:sp>
        <p:nvSpPr>
          <p:cNvPr id="5" name="object 5"/>
          <p:cNvSpPr txBox="1"/>
          <p:nvPr/>
        </p:nvSpPr>
        <p:spPr>
          <a:xfrm>
            <a:off x="5191313" y="3088258"/>
            <a:ext cx="3715385" cy="3035935"/>
          </a:xfrm>
          <a:prstGeom prst="rect">
            <a:avLst/>
          </a:prstGeom>
          <a:ln w="3175">
            <a:solidFill>
              <a:srgbClr val="000000"/>
            </a:solidFill>
          </a:ln>
        </p:spPr>
        <p:txBody>
          <a:bodyPr vert="horz" wrap="square" lIns="0" tIns="0" rIns="0" bIns="0" rtlCol="0">
            <a:spAutoFit/>
          </a:bodyPr>
          <a:lstStyle/>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marR="88265" algn="ctr">
              <a:lnSpc>
                <a:spcPct val="100000"/>
              </a:lnSpc>
              <a:spcBef>
                <a:spcPts val="605"/>
              </a:spcBef>
            </a:pPr>
            <a:r>
              <a:rPr sz="800" b="1" spc="-15" dirty="0">
                <a:latin typeface="Arial"/>
                <a:cs typeface="Arial"/>
              </a:rPr>
              <a:t>X</a:t>
            </a:r>
            <a:endParaRPr sz="800" dirty="0">
              <a:latin typeface="Arial"/>
              <a:cs typeface="Arial"/>
            </a:endParaRPr>
          </a:p>
        </p:txBody>
      </p:sp>
      <p:sp>
        <p:nvSpPr>
          <p:cNvPr id="6" name="object 6"/>
          <p:cNvSpPr/>
          <p:nvPr/>
        </p:nvSpPr>
        <p:spPr>
          <a:xfrm>
            <a:off x="8457751" y="5332038"/>
            <a:ext cx="128270" cy="132080"/>
          </a:xfrm>
          <a:custGeom>
            <a:avLst/>
            <a:gdLst/>
            <a:ahLst/>
            <a:cxnLst/>
            <a:rect l="l" t="t" r="r" b="b"/>
            <a:pathLst>
              <a:path w="128270" h="132079">
                <a:moveTo>
                  <a:pt x="128095" y="66018"/>
                </a:moveTo>
                <a:lnTo>
                  <a:pt x="0" y="66018"/>
                </a:lnTo>
              </a:path>
              <a:path w="128270" h="132079">
                <a:moveTo>
                  <a:pt x="64047" y="131960"/>
                </a:moveTo>
                <a:lnTo>
                  <a:pt x="64047" y="0"/>
                </a:lnTo>
              </a:path>
            </a:pathLst>
          </a:custGeom>
          <a:ln w="29808">
            <a:solidFill>
              <a:srgbClr val="800000"/>
            </a:solidFill>
          </a:ln>
        </p:spPr>
        <p:txBody>
          <a:bodyPr wrap="square" lIns="0" tIns="0" rIns="0" bIns="0" rtlCol="0"/>
          <a:lstStyle/>
          <a:p>
            <a:endParaRPr dirty="0"/>
          </a:p>
        </p:txBody>
      </p:sp>
      <p:sp>
        <p:nvSpPr>
          <p:cNvPr id="7" name="object 7"/>
          <p:cNvSpPr/>
          <p:nvPr/>
        </p:nvSpPr>
        <p:spPr>
          <a:xfrm>
            <a:off x="8526192" y="4144168"/>
            <a:ext cx="123825" cy="0"/>
          </a:xfrm>
          <a:custGeom>
            <a:avLst/>
            <a:gdLst/>
            <a:ahLst/>
            <a:cxnLst/>
            <a:rect l="l" t="t" r="r" b="b"/>
            <a:pathLst>
              <a:path w="123825">
                <a:moveTo>
                  <a:pt x="123700" y="0"/>
                </a:moveTo>
                <a:lnTo>
                  <a:pt x="0" y="0"/>
                </a:lnTo>
              </a:path>
            </a:pathLst>
          </a:custGeom>
          <a:ln w="30581">
            <a:solidFill>
              <a:srgbClr val="000080"/>
            </a:solidFill>
          </a:ln>
        </p:spPr>
        <p:txBody>
          <a:bodyPr wrap="square" lIns="0" tIns="0" rIns="0" bIns="0" rtlCol="0"/>
          <a:lstStyle/>
          <a:p>
            <a:endParaRPr dirty="0"/>
          </a:p>
        </p:txBody>
      </p:sp>
      <p:sp>
        <p:nvSpPr>
          <p:cNvPr id="8" name="object 8"/>
          <p:cNvSpPr/>
          <p:nvPr/>
        </p:nvSpPr>
        <p:spPr>
          <a:xfrm>
            <a:off x="6284529" y="3286236"/>
            <a:ext cx="123825" cy="0"/>
          </a:xfrm>
          <a:custGeom>
            <a:avLst/>
            <a:gdLst/>
            <a:ahLst/>
            <a:cxnLst/>
            <a:rect l="l" t="t" r="r" b="b"/>
            <a:pathLst>
              <a:path w="123825">
                <a:moveTo>
                  <a:pt x="123700" y="0"/>
                </a:moveTo>
                <a:lnTo>
                  <a:pt x="0" y="0"/>
                </a:lnTo>
              </a:path>
            </a:pathLst>
          </a:custGeom>
          <a:ln w="30581">
            <a:solidFill>
              <a:srgbClr val="000080"/>
            </a:solidFill>
          </a:ln>
        </p:spPr>
        <p:txBody>
          <a:bodyPr wrap="square" lIns="0" tIns="0" rIns="0" bIns="0" rtlCol="0"/>
          <a:lstStyle/>
          <a:p>
            <a:endParaRPr dirty="0"/>
          </a:p>
        </p:txBody>
      </p:sp>
      <p:sp>
        <p:nvSpPr>
          <p:cNvPr id="9" name="object 9"/>
          <p:cNvSpPr/>
          <p:nvPr/>
        </p:nvSpPr>
        <p:spPr>
          <a:xfrm>
            <a:off x="8526192" y="3418197"/>
            <a:ext cx="123825" cy="0"/>
          </a:xfrm>
          <a:custGeom>
            <a:avLst/>
            <a:gdLst/>
            <a:ahLst/>
            <a:cxnLst/>
            <a:rect l="l" t="t" r="r" b="b"/>
            <a:pathLst>
              <a:path w="123825">
                <a:moveTo>
                  <a:pt x="123700" y="0"/>
                </a:moveTo>
                <a:lnTo>
                  <a:pt x="0" y="0"/>
                </a:lnTo>
              </a:path>
            </a:pathLst>
          </a:custGeom>
          <a:ln w="30581">
            <a:solidFill>
              <a:srgbClr val="000080"/>
            </a:solidFill>
          </a:ln>
        </p:spPr>
        <p:txBody>
          <a:bodyPr wrap="square" lIns="0" tIns="0" rIns="0" bIns="0" rtlCol="0"/>
          <a:lstStyle/>
          <a:p>
            <a:endParaRPr dirty="0"/>
          </a:p>
        </p:txBody>
      </p:sp>
      <p:grpSp>
        <p:nvGrpSpPr>
          <p:cNvPr id="10" name="object 10"/>
          <p:cNvGrpSpPr/>
          <p:nvPr/>
        </p:nvGrpSpPr>
        <p:grpSpPr>
          <a:xfrm>
            <a:off x="5319406" y="3187209"/>
            <a:ext cx="2818130" cy="2820670"/>
            <a:chOff x="5319406" y="3187209"/>
            <a:chExt cx="2818130" cy="2820670"/>
          </a:xfrm>
        </p:grpSpPr>
        <p:sp>
          <p:nvSpPr>
            <p:cNvPr id="11" name="object 11"/>
            <p:cNvSpPr/>
            <p:nvPr/>
          </p:nvSpPr>
          <p:spPr>
            <a:xfrm>
              <a:off x="6776520" y="4424631"/>
              <a:ext cx="400685" cy="445770"/>
            </a:xfrm>
            <a:custGeom>
              <a:avLst/>
              <a:gdLst/>
              <a:ahLst/>
              <a:cxnLst/>
              <a:rect l="l" t="t" r="r" b="b"/>
              <a:pathLst>
                <a:path w="400684" h="445770">
                  <a:moveTo>
                    <a:pt x="128095" y="379414"/>
                  </a:moveTo>
                  <a:lnTo>
                    <a:pt x="0" y="379414"/>
                  </a:lnTo>
                </a:path>
                <a:path w="400684" h="445770">
                  <a:moveTo>
                    <a:pt x="64047" y="445432"/>
                  </a:moveTo>
                  <a:lnTo>
                    <a:pt x="64047" y="313472"/>
                  </a:lnTo>
                </a:path>
                <a:path w="400684" h="445770">
                  <a:moveTo>
                    <a:pt x="144088" y="115493"/>
                  </a:moveTo>
                  <a:lnTo>
                    <a:pt x="15993" y="115493"/>
                  </a:lnTo>
                </a:path>
                <a:path w="400684" h="445770">
                  <a:moveTo>
                    <a:pt x="80041" y="181435"/>
                  </a:moveTo>
                  <a:lnTo>
                    <a:pt x="80041" y="49475"/>
                  </a:lnTo>
                </a:path>
                <a:path w="400684" h="445770">
                  <a:moveTo>
                    <a:pt x="400279" y="379414"/>
                  </a:moveTo>
                  <a:lnTo>
                    <a:pt x="272184" y="379414"/>
                  </a:lnTo>
                </a:path>
                <a:path w="400684" h="445770">
                  <a:moveTo>
                    <a:pt x="336231" y="445432"/>
                  </a:moveTo>
                  <a:lnTo>
                    <a:pt x="336231" y="313472"/>
                  </a:lnTo>
                </a:path>
                <a:path w="400684" h="445770">
                  <a:moveTo>
                    <a:pt x="384285" y="66018"/>
                  </a:moveTo>
                  <a:lnTo>
                    <a:pt x="256190" y="66018"/>
                  </a:lnTo>
                </a:path>
                <a:path w="400684" h="445770">
                  <a:moveTo>
                    <a:pt x="320237" y="131960"/>
                  </a:moveTo>
                  <a:lnTo>
                    <a:pt x="320237" y="0"/>
                  </a:lnTo>
                </a:path>
              </a:pathLst>
            </a:custGeom>
            <a:ln w="29808">
              <a:solidFill>
                <a:srgbClr val="800000"/>
              </a:solidFill>
            </a:ln>
          </p:spPr>
          <p:txBody>
            <a:bodyPr wrap="square" lIns="0" tIns="0" rIns="0" bIns="0" rtlCol="0"/>
            <a:lstStyle/>
            <a:p>
              <a:endParaRPr dirty="0"/>
            </a:p>
          </p:txBody>
        </p:sp>
        <p:sp>
          <p:nvSpPr>
            <p:cNvPr id="12" name="object 12"/>
            <p:cNvSpPr/>
            <p:nvPr/>
          </p:nvSpPr>
          <p:spPr>
            <a:xfrm>
              <a:off x="6220481" y="3665726"/>
              <a:ext cx="1501140" cy="1864360"/>
            </a:xfrm>
            <a:custGeom>
              <a:avLst/>
              <a:gdLst/>
              <a:ahLst/>
              <a:cxnLst/>
              <a:rect l="l" t="t" r="r" b="b"/>
              <a:pathLst>
                <a:path w="1501140" h="1864360">
                  <a:moveTo>
                    <a:pt x="1500686" y="131960"/>
                  </a:moveTo>
                  <a:lnTo>
                    <a:pt x="1376986" y="131960"/>
                  </a:lnTo>
                </a:path>
                <a:path w="1501140" h="1864360">
                  <a:moveTo>
                    <a:pt x="507985" y="280463"/>
                  </a:moveTo>
                  <a:lnTo>
                    <a:pt x="384285" y="280463"/>
                  </a:lnTo>
                </a:path>
                <a:path w="1501140" h="1864360">
                  <a:moveTo>
                    <a:pt x="251795" y="1451790"/>
                  </a:moveTo>
                  <a:lnTo>
                    <a:pt x="128095" y="1451790"/>
                  </a:lnTo>
                </a:path>
                <a:path w="1501140" h="1864360">
                  <a:moveTo>
                    <a:pt x="123700" y="610401"/>
                  </a:moveTo>
                  <a:lnTo>
                    <a:pt x="0" y="610401"/>
                  </a:lnTo>
                </a:path>
                <a:path w="1501140" h="1864360">
                  <a:moveTo>
                    <a:pt x="187747" y="1864282"/>
                  </a:moveTo>
                  <a:lnTo>
                    <a:pt x="64047" y="1864282"/>
                  </a:lnTo>
                </a:path>
                <a:path w="1501140" h="1864360">
                  <a:moveTo>
                    <a:pt x="155688" y="0"/>
                  </a:moveTo>
                  <a:lnTo>
                    <a:pt x="31987" y="0"/>
                  </a:lnTo>
                </a:path>
              </a:pathLst>
            </a:custGeom>
            <a:ln w="29808">
              <a:solidFill>
                <a:srgbClr val="000080"/>
              </a:solidFill>
            </a:ln>
          </p:spPr>
          <p:txBody>
            <a:bodyPr wrap="square" lIns="0" tIns="0" rIns="0" bIns="0" rtlCol="0"/>
            <a:lstStyle/>
            <a:p>
              <a:endParaRPr dirty="0"/>
            </a:p>
          </p:txBody>
        </p:sp>
        <p:sp>
          <p:nvSpPr>
            <p:cNvPr id="13" name="object 13"/>
            <p:cNvSpPr/>
            <p:nvPr/>
          </p:nvSpPr>
          <p:spPr>
            <a:xfrm>
              <a:off x="7176799" y="4573134"/>
              <a:ext cx="128270" cy="132080"/>
            </a:xfrm>
            <a:custGeom>
              <a:avLst/>
              <a:gdLst/>
              <a:ahLst/>
              <a:cxnLst/>
              <a:rect l="l" t="t" r="r" b="b"/>
              <a:pathLst>
                <a:path w="128270" h="132079">
                  <a:moveTo>
                    <a:pt x="128095" y="65942"/>
                  </a:moveTo>
                  <a:lnTo>
                    <a:pt x="0" y="65942"/>
                  </a:lnTo>
                </a:path>
                <a:path w="128270" h="132079">
                  <a:moveTo>
                    <a:pt x="64047" y="131960"/>
                  </a:moveTo>
                  <a:lnTo>
                    <a:pt x="64047" y="0"/>
                  </a:lnTo>
                </a:path>
              </a:pathLst>
            </a:custGeom>
            <a:ln w="29808">
              <a:solidFill>
                <a:srgbClr val="800000"/>
              </a:solidFill>
            </a:ln>
          </p:spPr>
          <p:txBody>
            <a:bodyPr wrap="square" lIns="0" tIns="0" rIns="0" bIns="0" rtlCol="0"/>
            <a:lstStyle/>
            <a:p>
              <a:endParaRPr dirty="0"/>
            </a:p>
          </p:txBody>
        </p:sp>
        <p:sp>
          <p:nvSpPr>
            <p:cNvPr id="14" name="object 14"/>
            <p:cNvSpPr/>
            <p:nvPr/>
          </p:nvSpPr>
          <p:spPr>
            <a:xfrm>
              <a:off x="5868219" y="3731669"/>
              <a:ext cx="1324610" cy="1468755"/>
            </a:xfrm>
            <a:custGeom>
              <a:avLst/>
              <a:gdLst/>
              <a:ahLst/>
              <a:cxnLst/>
              <a:rect l="l" t="t" r="r" b="b"/>
              <a:pathLst>
                <a:path w="1324609" h="1468754">
                  <a:moveTo>
                    <a:pt x="123664" y="841465"/>
                  </a:moveTo>
                  <a:lnTo>
                    <a:pt x="0" y="841465"/>
                  </a:lnTo>
                </a:path>
                <a:path w="1324609" h="1468754">
                  <a:moveTo>
                    <a:pt x="1324573" y="0"/>
                  </a:moveTo>
                  <a:lnTo>
                    <a:pt x="1200873" y="0"/>
                  </a:lnTo>
                </a:path>
                <a:path w="1324609" h="1468754">
                  <a:moveTo>
                    <a:pt x="155724" y="1468409"/>
                  </a:moveTo>
                  <a:lnTo>
                    <a:pt x="32023" y="1468409"/>
                  </a:lnTo>
                </a:path>
              </a:pathLst>
            </a:custGeom>
            <a:ln w="29808">
              <a:solidFill>
                <a:srgbClr val="000080"/>
              </a:solidFill>
            </a:ln>
          </p:spPr>
          <p:txBody>
            <a:bodyPr wrap="square" lIns="0" tIns="0" rIns="0" bIns="0" rtlCol="0"/>
            <a:lstStyle/>
            <a:p>
              <a:endParaRPr dirty="0"/>
            </a:p>
          </p:txBody>
        </p:sp>
        <p:sp>
          <p:nvSpPr>
            <p:cNvPr id="15" name="object 15"/>
            <p:cNvSpPr/>
            <p:nvPr/>
          </p:nvSpPr>
          <p:spPr>
            <a:xfrm>
              <a:off x="5319406" y="3484215"/>
              <a:ext cx="2818130" cy="1781810"/>
            </a:xfrm>
            <a:custGeom>
              <a:avLst/>
              <a:gdLst/>
              <a:ahLst/>
              <a:cxnLst/>
              <a:rect l="l" t="t" r="r" b="b"/>
              <a:pathLst>
                <a:path w="2818129" h="1781810">
                  <a:moveTo>
                    <a:pt x="2818106" y="66018"/>
                  </a:moveTo>
                  <a:lnTo>
                    <a:pt x="2690011" y="66018"/>
                  </a:lnTo>
                </a:path>
                <a:path w="2818129" h="1781810">
                  <a:moveTo>
                    <a:pt x="2754058" y="131960"/>
                  </a:moveTo>
                  <a:lnTo>
                    <a:pt x="2754058" y="0"/>
                  </a:lnTo>
                </a:path>
                <a:path w="2818129" h="1781810">
                  <a:moveTo>
                    <a:pt x="384285" y="197978"/>
                  </a:moveTo>
                  <a:lnTo>
                    <a:pt x="256190" y="197978"/>
                  </a:lnTo>
                </a:path>
                <a:path w="2818129" h="1781810">
                  <a:moveTo>
                    <a:pt x="320237" y="263996"/>
                  </a:moveTo>
                  <a:lnTo>
                    <a:pt x="320237" y="131960"/>
                  </a:lnTo>
                </a:path>
                <a:path w="2818129" h="1781810">
                  <a:moveTo>
                    <a:pt x="256190" y="1715863"/>
                  </a:moveTo>
                  <a:lnTo>
                    <a:pt x="128095" y="1715863"/>
                  </a:lnTo>
                </a:path>
                <a:path w="2818129" h="1781810">
                  <a:moveTo>
                    <a:pt x="192142" y="1781805"/>
                  </a:moveTo>
                  <a:lnTo>
                    <a:pt x="192142" y="1649845"/>
                  </a:lnTo>
                </a:path>
                <a:path w="2818129" h="1781810">
                  <a:moveTo>
                    <a:pt x="128095" y="989891"/>
                  </a:moveTo>
                  <a:lnTo>
                    <a:pt x="0" y="989891"/>
                  </a:lnTo>
                </a:path>
                <a:path w="2818129" h="1781810">
                  <a:moveTo>
                    <a:pt x="64047" y="1055909"/>
                  </a:moveTo>
                  <a:lnTo>
                    <a:pt x="64047" y="923873"/>
                  </a:lnTo>
                </a:path>
              </a:pathLst>
            </a:custGeom>
            <a:ln w="29808">
              <a:solidFill>
                <a:srgbClr val="800000"/>
              </a:solidFill>
            </a:ln>
          </p:spPr>
          <p:txBody>
            <a:bodyPr wrap="square" lIns="0" tIns="0" rIns="0" bIns="0" rtlCol="0"/>
            <a:lstStyle/>
            <a:p>
              <a:endParaRPr dirty="0"/>
            </a:p>
          </p:txBody>
        </p:sp>
        <p:sp>
          <p:nvSpPr>
            <p:cNvPr id="16" name="object 16"/>
            <p:cNvSpPr/>
            <p:nvPr/>
          </p:nvSpPr>
          <p:spPr>
            <a:xfrm>
              <a:off x="5708101" y="3550233"/>
              <a:ext cx="2425065" cy="2442210"/>
            </a:xfrm>
            <a:custGeom>
              <a:avLst/>
              <a:gdLst/>
              <a:ahLst/>
              <a:cxnLst/>
              <a:rect l="l" t="t" r="r" b="b"/>
              <a:pathLst>
                <a:path w="2425065" h="2442210">
                  <a:moveTo>
                    <a:pt x="892270" y="1088843"/>
                  </a:moveTo>
                  <a:lnTo>
                    <a:pt x="768570" y="1088843"/>
                  </a:lnTo>
                </a:path>
                <a:path w="2425065" h="2442210">
                  <a:moveTo>
                    <a:pt x="1788936" y="593935"/>
                  </a:moveTo>
                  <a:lnTo>
                    <a:pt x="1665236" y="593935"/>
                  </a:lnTo>
                </a:path>
                <a:path w="2425065" h="2442210">
                  <a:moveTo>
                    <a:pt x="1308543" y="0"/>
                  </a:moveTo>
                  <a:lnTo>
                    <a:pt x="1184843" y="0"/>
                  </a:lnTo>
                </a:path>
                <a:path w="2425065" h="2442210">
                  <a:moveTo>
                    <a:pt x="1148461" y="1913765"/>
                  </a:moveTo>
                  <a:lnTo>
                    <a:pt x="1024760" y="1913765"/>
                  </a:lnTo>
                </a:path>
                <a:path w="2425065" h="2442210">
                  <a:moveTo>
                    <a:pt x="1949019" y="1682778"/>
                  </a:moveTo>
                  <a:lnTo>
                    <a:pt x="1825319" y="1682778"/>
                  </a:lnTo>
                </a:path>
                <a:path w="2425065" h="2442210">
                  <a:moveTo>
                    <a:pt x="2173221" y="1187870"/>
                  </a:moveTo>
                  <a:lnTo>
                    <a:pt x="2049521" y="1187870"/>
                  </a:lnTo>
                </a:path>
                <a:path w="2425065" h="2442210">
                  <a:moveTo>
                    <a:pt x="1596793" y="2144760"/>
                  </a:moveTo>
                  <a:lnTo>
                    <a:pt x="1473093" y="2144760"/>
                  </a:lnTo>
                </a:path>
                <a:path w="2425065" h="2442210">
                  <a:moveTo>
                    <a:pt x="123685" y="2128263"/>
                  </a:moveTo>
                  <a:lnTo>
                    <a:pt x="0" y="2128263"/>
                  </a:lnTo>
                </a:path>
                <a:path w="2425065" h="2442210">
                  <a:moveTo>
                    <a:pt x="2425017" y="2210748"/>
                  </a:moveTo>
                  <a:lnTo>
                    <a:pt x="2301316" y="2210748"/>
                  </a:lnTo>
                </a:path>
                <a:path w="2425065" h="2442210">
                  <a:moveTo>
                    <a:pt x="572033" y="2392237"/>
                  </a:moveTo>
                  <a:lnTo>
                    <a:pt x="448332" y="2392237"/>
                  </a:lnTo>
                </a:path>
                <a:path w="2425065" h="2442210">
                  <a:moveTo>
                    <a:pt x="1981079" y="2441728"/>
                  </a:moveTo>
                  <a:lnTo>
                    <a:pt x="1857378" y="2441728"/>
                  </a:lnTo>
                </a:path>
              </a:pathLst>
            </a:custGeom>
            <a:ln w="29808">
              <a:solidFill>
                <a:srgbClr val="000080"/>
              </a:solidFill>
            </a:ln>
          </p:spPr>
          <p:txBody>
            <a:bodyPr wrap="square" lIns="0" tIns="0" rIns="0" bIns="0" rtlCol="0"/>
            <a:lstStyle/>
            <a:p>
              <a:endParaRPr dirty="0"/>
            </a:p>
          </p:txBody>
        </p:sp>
        <p:sp>
          <p:nvSpPr>
            <p:cNvPr id="17" name="object 17"/>
            <p:cNvSpPr/>
            <p:nvPr/>
          </p:nvSpPr>
          <p:spPr>
            <a:xfrm>
              <a:off x="7625132" y="3187209"/>
              <a:ext cx="128270" cy="132080"/>
            </a:xfrm>
            <a:custGeom>
              <a:avLst/>
              <a:gdLst/>
              <a:ahLst/>
              <a:cxnLst/>
              <a:rect l="l" t="t" r="r" b="b"/>
              <a:pathLst>
                <a:path w="128270" h="132079">
                  <a:moveTo>
                    <a:pt x="128095" y="66018"/>
                  </a:moveTo>
                  <a:lnTo>
                    <a:pt x="0" y="66018"/>
                  </a:lnTo>
                </a:path>
                <a:path w="128270" h="132079">
                  <a:moveTo>
                    <a:pt x="64047" y="132036"/>
                  </a:moveTo>
                  <a:lnTo>
                    <a:pt x="64047" y="0"/>
                  </a:lnTo>
                </a:path>
              </a:pathLst>
            </a:custGeom>
            <a:ln w="29808">
              <a:solidFill>
                <a:srgbClr val="800000"/>
              </a:solidFill>
            </a:ln>
          </p:spPr>
          <p:txBody>
            <a:bodyPr wrap="square" lIns="0" tIns="0" rIns="0" bIns="0" rtlCol="0"/>
            <a:lstStyle/>
            <a:p>
              <a:endParaRPr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530C-86C3-B20C-F4AC-C40F09EFFA0B}"/>
              </a:ext>
            </a:extLst>
          </p:cNvPr>
          <p:cNvSpPr>
            <a:spLocks noGrp="1"/>
          </p:cNvSpPr>
          <p:nvPr>
            <p:ph type="title"/>
          </p:nvPr>
        </p:nvSpPr>
        <p:spPr/>
        <p:txBody>
          <a:bodyPr/>
          <a:lstStyle/>
          <a:p>
            <a:r>
              <a:rPr lang="en-US" dirty="0"/>
              <a:t>Weighted KNN</a:t>
            </a:r>
          </a:p>
        </p:txBody>
      </p:sp>
      <p:sp>
        <p:nvSpPr>
          <p:cNvPr id="3" name="Text Placeholder 2">
            <a:extLst>
              <a:ext uri="{FF2B5EF4-FFF2-40B4-BE49-F238E27FC236}">
                <a16:creationId xmlns:a16="http://schemas.microsoft.com/office/drawing/2014/main" id="{2083FD91-786C-7F39-2767-E17870B121EC}"/>
              </a:ext>
            </a:extLst>
          </p:cNvPr>
          <p:cNvSpPr>
            <a:spLocks noGrp="1"/>
          </p:cNvSpPr>
          <p:nvPr>
            <p:ph type="body" idx="1"/>
          </p:nvPr>
        </p:nvSpPr>
        <p:spPr>
          <a:xfrm>
            <a:off x="688340" y="1506537"/>
            <a:ext cx="10788650" cy="2154436"/>
          </a:xfrm>
        </p:spPr>
        <p:txBody>
          <a:bodyPr/>
          <a:lstStyle/>
          <a:p>
            <a:pPr algn="l"/>
            <a:r>
              <a:rPr lang="en-US" sz="2000" b="0" i="0" dirty="0">
                <a:solidFill>
                  <a:srgbClr val="273239"/>
                </a:solidFill>
                <a:effectLst/>
                <a:highlight>
                  <a:srgbClr val="FFFFFF"/>
                </a:highlight>
                <a:latin typeface="Nunito" pitchFamily="2" charset="0"/>
              </a:rPr>
              <a:t>Weighted </a:t>
            </a:r>
            <a:r>
              <a:rPr lang="en-US" sz="2000" b="0" i="0" dirty="0" err="1">
                <a:solidFill>
                  <a:srgbClr val="273239"/>
                </a:solidFill>
                <a:effectLst/>
                <a:highlight>
                  <a:srgbClr val="FFFFFF"/>
                </a:highlight>
                <a:latin typeface="Nunito" pitchFamily="2" charset="0"/>
              </a:rPr>
              <a:t>kNN</a:t>
            </a:r>
            <a:r>
              <a:rPr lang="en-US" sz="2000" b="0" i="0" dirty="0">
                <a:solidFill>
                  <a:srgbClr val="273239"/>
                </a:solidFill>
                <a:effectLst/>
                <a:highlight>
                  <a:srgbClr val="FFFFFF"/>
                </a:highlight>
                <a:latin typeface="Nunito" pitchFamily="2" charset="0"/>
              </a:rPr>
              <a:t> is a modified version of </a:t>
            </a:r>
            <a:r>
              <a:rPr lang="en-US" sz="2000" b="0" i="0" u="sng" dirty="0">
                <a:effectLst/>
                <a:highlight>
                  <a:srgbClr val="FFFFFF"/>
                </a:highlight>
                <a:latin typeface="Nunito" pitchFamily="2" charset="0"/>
                <a:hlinkClick r:id="rId2"/>
              </a:rPr>
              <a:t>k nearest neighbors</a:t>
            </a:r>
            <a:r>
              <a:rPr lang="en-US" sz="2000" b="0" i="0" dirty="0">
                <a:solidFill>
                  <a:srgbClr val="273239"/>
                </a:solidFill>
                <a:effectLst/>
                <a:highlight>
                  <a:srgbClr val="FFFFFF"/>
                </a:highlight>
                <a:latin typeface="Nunito" pitchFamily="2" charset="0"/>
              </a:rPr>
              <a:t>. One of the many issues that affect the performance of the </a:t>
            </a:r>
            <a:r>
              <a:rPr lang="en-US" sz="2000" b="0" i="0" dirty="0" err="1">
                <a:solidFill>
                  <a:srgbClr val="273239"/>
                </a:solidFill>
                <a:effectLst/>
                <a:highlight>
                  <a:srgbClr val="FFFFFF"/>
                </a:highlight>
                <a:latin typeface="Nunito" pitchFamily="2" charset="0"/>
              </a:rPr>
              <a:t>kNN</a:t>
            </a:r>
            <a:r>
              <a:rPr lang="en-US" sz="2000" b="0" i="0" dirty="0">
                <a:solidFill>
                  <a:srgbClr val="273239"/>
                </a:solidFill>
                <a:effectLst/>
                <a:highlight>
                  <a:srgbClr val="FFFFFF"/>
                </a:highlight>
                <a:latin typeface="Nunito" pitchFamily="2" charset="0"/>
              </a:rPr>
              <a:t> algorithm is the choice of the hyperparameter k. If k is too small, the algorithm would be more sensitive to outliers. If k is too large, then the neighborhood may include too many points from other classes.</a:t>
            </a:r>
            <a:br>
              <a:rPr lang="en-US" sz="2000" dirty="0"/>
            </a:br>
            <a:r>
              <a:rPr lang="en-US" sz="2000" b="0" i="0" dirty="0">
                <a:solidFill>
                  <a:srgbClr val="273239"/>
                </a:solidFill>
                <a:effectLst/>
                <a:highlight>
                  <a:srgbClr val="FFFFFF"/>
                </a:highlight>
                <a:latin typeface="Nunito" pitchFamily="2" charset="0"/>
              </a:rPr>
              <a:t>Another issue is the approach to combining the class labels. The simplest method is to take the majority vote, but this can be a problem if the nearest neighbors vary widely in their distance and the closest neighbors more reliably indicate the class of the object.</a:t>
            </a:r>
            <a:endParaRPr lang="en-US" sz="2000" dirty="0"/>
          </a:p>
        </p:txBody>
      </p:sp>
    </p:spTree>
    <p:extLst>
      <p:ext uri="{BB962C8B-B14F-4D97-AF65-F5344CB8AC3E}">
        <p14:creationId xmlns:p14="http://schemas.microsoft.com/office/powerpoint/2010/main" val="3134823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59C-6161-32F4-3634-3BFD9BDAA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176E478-60C4-E771-D637-35F7D85827D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044BC32-303C-A812-55D8-227B3928A693}"/>
              </a:ext>
            </a:extLst>
          </p:cNvPr>
          <p:cNvPicPr>
            <a:picLocks noChangeAspect="1"/>
          </p:cNvPicPr>
          <p:nvPr/>
        </p:nvPicPr>
        <p:blipFill>
          <a:blip r:embed="rId2"/>
          <a:stretch>
            <a:fillRect/>
          </a:stretch>
        </p:blipFill>
        <p:spPr>
          <a:xfrm>
            <a:off x="2367406" y="821306"/>
            <a:ext cx="6776593" cy="5350894"/>
          </a:xfrm>
          <a:prstGeom prst="rect">
            <a:avLst/>
          </a:prstGeom>
        </p:spPr>
      </p:pic>
    </p:spTree>
    <p:extLst>
      <p:ext uri="{BB962C8B-B14F-4D97-AF65-F5344CB8AC3E}">
        <p14:creationId xmlns:p14="http://schemas.microsoft.com/office/powerpoint/2010/main" val="815748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AE32-4206-4CD9-A9A7-1C752242840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2A2CF70-C6B8-4281-9273-1BBB7B672F84}"/>
              </a:ext>
            </a:extLst>
          </p:cNvPr>
          <p:cNvSpPr>
            <a:spLocks noGrp="1"/>
          </p:cNvSpPr>
          <p:nvPr>
            <p:ph type="body" idx="1"/>
          </p:nvPr>
        </p:nvSpPr>
        <p:spPr>
          <a:xfrm>
            <a:off x="688340" y="1506537"/>
            <a:ext cx="10788650" cy="4308872"/>
          </a:xfrm>
        </p:spPr>
        <p:txBody>
          <a:bodyPr/>
          <a:lstStyle/>
          <a:p>
            <a:pPr algn="just"/>
            <a:r>
              <a:rPr lang="en-US" sz="2800" dirty="0">
                <a:latin typeface="Times New Roman" panose="02020603050405020304" pitchFamily="18" charset="0"/>
              </a:rPr>
              <a:t>If we give the above dataset to a </a:t>
            </a:r>
            <a:r>
              <a:rPr lang="en-US" sz="2800" dirty="0" err="1">
                <a:latin typeface="Times New Roman" panose="02020603050405020304" pitchFamily="18" charset="0"/>
              </a:rPr>
              <a:t>kNN</a:t>
            </a:r>
            <a:r>
              <a:rPr lang="en-US" sz="2800" dirty="0">
                <a:latin typeface="Times New Roman" panose="02020603050405020304" pitchFamily="18" charset="0"/>
              </a:rPr>
              <a:t> based classifier, then the classifier would declare the query point to belong to the class 0. But in the plot, it is clear that the point is more closer to the class 1 points compared to the class 0 points. To overcome this disadvantage, weighted </a:t>
            </a:r>
            <a:r>
              <a:rPr lang="en-US" sz="2800" dirty="0" err="1">
                <a:latin typeface="Times New Roman" panose="02020603050405020304" pitchFamily="18" charset="0"/>
              </a:rPr>
              <a:t>kNN</a:t>
            </a:r>
            <a:r>
              <a:rPr lang="en-US" sz="2800" dirty="0">
                <a:latin typeface="Times New Roman" panose="02020603050405020304" pitchFamily="18" charset="0"/>
              </a:rPr>
              <a:t> is used. </a:t>
            </a:r>
            <a:r>
              <a:rPr lang="en-US" sz="2800" u="sng" dirty="0">
                <a:latin typeface="Times New Roman" panose="02020603050405020304" pitchFamily="18" charset="0"/>
              </a:rPr>
              <a:t>In weighted </a:t>
            </a:r>
            <a:r>
              <a:rPr lang="en-US" sz="2800" u="sng" dirty="0" err="1">
                <a:latin typeface="Times New Roman" panose="02020603050405020304" pitchFamily="18" charset="0"/>
              </a:rPr>
              <a:t>kNN</a:t>
            </a:r>
            <a:r>
              <a:rPr lang="en-US" sz="2800" u="sng" dirty="0">
                <a:latin typeface="Times New Roman" panose="02020603050405020304" pitchFamily="18" charset="0"/>
              </a:rPr>
              <a:t>, the nearest k points are given a weight using a function called as the kernel function. </a:t>
            </a:r>
            <a:r>
              <a:rPr lang="en-US" sz="2800" dirty="0">
                <a:latin typeface="Times New Roman" panose="02020603050405020304" pitchFamily="18" charset="0"/>
              </a:rPr>
              <a:t>The intuition behind weighted </a:t>
            </a:r>
            <a:r>
              <a:rPr lang="en-US" sz="2800" dirty="0" err="1">
                <a:latin typeface="Times New Roman" panose="02020603050405020304" pitchFamily="18" charset="0"/>
              </a:rPr>
              <a:t>kNN</a:t>
            </a:r>
            <a:r>
              <a:rPr lang="en-US" sz="2800" dirty="0">
                <a:latin typeface="Times New Roman" panose="02020603050405020304" pitchFamily="18" charset="0"/>
              </a:rPr>
              <a:t>, is to give more weight to the points which are nearby and less weight to the points which are farther away. Any function can be used as a kernel function for the weighted </a:t>
            </a:r>
            <a:r>
              <a:rPr lang="en-US" sz="2800" dirty="0" err="1">
                <a:latin typeface="Times New Roman" panose="02020603050405020304" pitchFamily="18" charset="0"/>
              </a:rPr>
              <a:t>knn</a:t>
            </a:r>
            <a:r>
              <a:rPr lang="en-US" sz="2800" dirty="0">
                <a:latin typeface="Times New Roman" panose="02020603050405020304" pitchFamily="18" charset="0"/>
              </a:rPr>
              <a:t> classifier whose value decreases as the distance increases. The simple function which is used is the inverse distance function.</a:t>
            </a:r>
            <a:endParaRPr lang="en-IN" sz="2800" dirty="0">
              <a:latin typeface="Times New Roman" panose="02020603050405020304" pitchFamily="18" charset="0"/>
            </a:endParaRPr>
          </a:p>
        </p:txBody>
      </p:sp>
    </p:spTree>
    <p:extLst>
      <p:ext uri="{BB962C8B-B14F-4D97-AF65-F5344CB8AC3E}">
        <p14:creationId xmlns:p14="http://schemas.microsoft.com/office/powerpoint/2010/main" val="659223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8D5F-0AB3-4F69-B7B2-8000545ED59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1FBE0CF-6DC2-429F-BC52-117FFC38F3CE}"/>
              </a:ext>
            </a:extLst>
          </p:cNvPr>
          <p:cNvSpPr>
            <a:spLocks noGrp="1"/>
          </p:cNvSpPr>
          <p:nvPr>
            <p:ph type="body" idx="1"/>
          </p:nvPr>
        </p:nvSpPr>
        <p:spPr>
          <a:xfrm>
            <a:off x="688340" y="1506537"/>
            <a:ext cx="10788650" cy="3262432"/>
          </a:xfrm>
        </p:spPr>
        <p:txBody>
          <a:bodyPr/>
          <a:lstStyle/>
          <a:p>
            <a:pPr algn="just">
              <a:lnSpc>
                <a:spcPct val="150000"/>
              </a:lnSpc>
            </a:pPr>
            <a:r>
              <a:rPr lang="en-US" sz="2400" spc="-5" dirty="0">
                <a:latin typeface="+mj-lt"/>
                <a:cs typeface="Times New Roman"/>
              </a:rPr>
              <a:t>In  instance based learning given the test </a:t>
            </a:r>
            <a:r>
              <a:rPr lang="en-US" sz="2400" dirty="0">
                <a:latin typeface="+mj-lt"/>
                <a:cs typeface="Times New Roman"/>
              </a:rPr>
              <a:t>data </a:t>
            </a:r>
            <a:r>
              <a:rPr lang="en-US" sz="2400" spc="-5" dirty="0">
                <a:latin typeface="+mj-lt"/>
                <a:cs typeface="Times New Roman"/>
              </a:rPr>
              <a:t>instance </a:t>
            </a:r>
            <a:r>
              <a:rPr lang="en-US" sz="2400" dirty="0">
                <a:latin typeface="+mj-lt"/>
                <a:cs typeface="Times New Roman"/>
              </a:rPr>
              <a:t>we </a:t>
            </a:r>
            <a:r>
              <a:rPr lang="en-US" sz="2400" spc="-5" dirty="0">
                <a:latin typeface="+mj-lt"/>
                <a:cs typeface="Times New Roman"/>
              </a:rPr>
              <a:t>have to find </a:t>
            </a:r>
            <a:r>
              <a:rPr lang="en-US" sz="2400" dirty="0">
                <a:latin typeface="+mj-lt"/>
                <a:cs typeface="Times New Roman"/>
              </a:rPr>
              <a:t>out </a:t>
            </a:r>
            <a:r>
              <a:rPr lang="en-US" sz="2400" spc="-5" dirty="0">
                <a:latin typeface="+mj-lt"/>
                <a:cs typeface="Times New Roman"/>
              </a:rPr>
              <a:t>the nearby  instances </a:t>
            </a:r>
            <a:r>
              <a:rPr lang="en-US" sz="2400" dirty="0">
                <a:latin typeface="+mj-lt"/>
                <a:cs typeface="Times New Roman"/>
              </a:rPr>
              <a:t>for </a:t>
            </a:r>
            <a:r>
              <a:rPr lang="en-US" sz="2400" spc="-5" dirty="0">
                <a:latin typeface="+mj-lt"/>
                <a:cs typeface="Times New Roman"/>
              </a:rPr>
              <a:t>this </a:t>
            </a:r>
            <a:r>
              <a:rPr lang="en-US" sz="2400" dirty="0">
                <a:latin typeface="+mj-lt"/>
                <a:cs typeface="Times New Roman"/>
              </a:rPr>
              <a:t>we </a:t>
            </a:r>
            <a:r>
              <a:rPr lang="en-US" sz="2400" spc="-5" dirty="0">
                <a:latin typeface="+mj-lt"/>
                <a:cs typeface="Times New Roman"/>
              </a:rPr>
              <a:t>need </a:t>
            </a:r>
            <a:r>
              <a:rPr lang="en-US" sz="2400" dirty="0">
                <a:latin typeface="+mj-lt"/>
                <a:cs typeface="Times New Roman"/>
              </a:rPr>
              <a:t>a </a:t>
            </a:r>
            <a:r>
              <a:rPr lang="en-US" sz="2400" spc="-5" dirty="0">
                <a:latin typeface="+mj-lt"/>
                <a:cs typeface="Times New Roman"/>
              </a:rPr>
              <a:t>distance function. This distance function is computed in term  </a:t>
            </a:r>
            <a:r>
              <a:rPr lang="en-US" sz="2400" dirty="0">
                <a:latin typeface="+mj-lt"/>
                <a:cs typeface="Times New Roman"/>
              </a:rPr>
              <a:t>of </a:t>
            </a:r>
            <a:r>
              <a:rPr lang="en-US" sz="2400" spc="-5" dirty="0">
                <a:latin typeface="+mj-lt"/>
                <a:cs typeface="Times New Roman"/>
              </a:rPr>
              <a:t>the features. </a:t>
            </a:r>
            <a:r>
              <a:rPr lang="en-US" sz="2400" dirty="0">
                <a:latin typeface="+mj-lt"/>
                <a:cs typeface="Times New Roman"/>
              </a:rPr>
              <a:t>If </a:t>
            </a:r>
            <a:r>
              <a:rPr lang="en-US" sz="2400" spc="-5" dirty="0">
                <a:latin typeface="+mj-lt"/>
                <a:cs typeface="Times New Roman"/>
              </a:rPr>
              <a:t>the number </a:t>
            </a:r>
            <a:r>
              <a:rPr lang="en-US" sz="2400" dirty="0">
                <a:latin typeface="+mj-lt"/>
                <a:cs typeface="Times New Roman"/>
              </a:rPr>
              <a:t>of </a:t>
            </a:r>
            <a:r>
              <a:rPr lang="en-US" sz="2400" spc="-5" dirty="0">
                <a:latin typeface="+mj-lt"/>
                <a:cs typeface="Times New Roman"/>
              </a:rPr>
              <a:t>features is </a:t>
            </a:r>
            <a:r>
              <a:rPr lang="en-US" sz="2400" spc="-10" dirty="0">
                <a:latin typeface="+mj-lt"/>
                <a:cs typeface="Times New Roman"/>
              </a:rPr>
              <a:t>large </a:t>
            </a:r>
            <a:r>
              <a:rPr lang="en-US" sz="2400" spc="-5" dirty="0">
                <a:latin typeface="+mj-lt"/>
                <a:cs typeface="Times New Roman"/>
              </a:rPr>
              <a:t>there is </a:t>
            </a:r>
            <a:r>
              <a:rPr lang="en-US" sz="2400" dirty="0">
                <a:latin typeface="+mj-lt"/>
                <a:cs typeface="Times New Roman"/>
              </a:rPr>
              <a:t>a </a:t>
            </a:r>
            <a:r>
              <a:rPr lang="en-US" sz="2400" spc="-5" dirty="0">
                <a:latin typeface="+mj-lt"/>
                <a:cs typeface="Times New Roman"/>
              </a:rPr>
              <a:t>problem, because the distance  </a:t>
            </a:r>
            <a:r>
              <a:rPr lang="en-US" sz="2400" dirty="0">
                <a:latin typeface="+mj-lt"/>
                <a:cs typeface="Times New Roman"/>
              </a:rPr>
              <a:t>that you </a:t>
            </a:r>
            <a:r>
              <a:rPr lang="en-US" sz="2400" spc="-5" dirty="0">
                <a:latin typeface="+mj-lt"/>
                <a:cs typeface="Times New Roman"/>
              </a:rPr>
              <a:t>get may </a:t>
            </a:r>
            <a:r>
              <a:rPr lang="en-US" sz="2400" dirty="0">
                <a:latin typeface="+mj-lt"/>
                <a:cs typeface="Times New Roman"/>
              </a:rPr>
              <a:t>not be </a:t>
            </a:r>
            <a:r>
              <a:rPr lang="en-US" sz="2400" spc="-5" dirty="0">
                <a:latin typeface="+mj-lt"/>
                <a:cs typeface="Times New Roman"/>
              </a:rPr>
              <a:t>representative </a:t>
            </a:r>
            <a:r>
              <a:rPr lang="en-US" sz="2400" dirty="0">
                <a:latin typeface="+mj-lt"/>
                <a:cs typeface="Times New Roman"/>
              </a:rPr>
              <a:t>of </a:t>
            </a:r>
            <a:r>
              <a:rPr lang="en-US" sz="2400" spc="-5" dirty="0">
                <a:latin typeface="+mj-lt"/>
                <a:cs typeface="Times New Roman"/>
              </a:rPr>
              <a:t>the actual distance. </a:t>
            </a:r>
            <a:r>
              <a:rPr lang="en-US" sz="2400" dirty="0">
                <a:latin typeface="+mj-lt"/>
                <a:cs typeface="Times New Roman"/>
              </a:rPr>
              <a:t>So, </a:t>
            </a:r>
            <a:r>
              <a:rPr lang="en-US" sz="2400" spc="-5" dirty="0">
                <a:latin typeface="+mj-lt"/>
                <a:cs typeface="Times New Roman"/>
              </a:rPr>
              <a:t>this is </a:t>
            </a:r>
            <a:r>
              <a:rPr lang="en-US" sz="2400" dirty="0">
                <a:latin typeface="+mj-lt"/>
                <a:cs typeface="Times New Roman"/>
              </a:rPr>
              <a:t>a </a:t>
            </a:r>
            <a:r>
              <a:rPr lang="en-US" sz="2400" spc="-5" dirty="0">
                <a:latin typeface="+mj-lt"/>
                <a:cs typeface="Times New Roman"/>
              </a:rPr>
              <a:t>reason </a:t>
            </a:r>
            <a:r>
              <a:rPr lang="en-US" sz="2400" dirty="0">
                <a:latin typeface="+mj-lt"/>
                <a:cs typeface="Times New Roman"/>
              </a:rPr>
              <a:t>why  </a:t>
            </a:r>
            <a:r>
              <a:rPr lang="en-US" sz="2400" spc="-5" dirty="0">
                <a:latin typeface="+mj-lt"/>
                <a:cs typeface="Times New Roman"/>
              </a:rPr>
              <a:t>feature reduction becomes</a:t>
            </a:r>
            <a:r>
              <a:rPr lang="en-US" sz="2400" spc="10" dirty="0">
                <a:latin typeface="+mj-lt"/>
                <a:cs typeface="Times New Roman"/>
              </a:rPr>
              <a:t> </a:t>
            </a:r>
            <a:r>
              <a:rPr lang="en-US" sz="2400" spc="-5" dirty="0">
                <a:latin typeface="+mj-lt"/>
                <a:cs typeface="Times New Roman"/>
              </a:rPr>
              <a:t>important.</a:t>
            </a:r>
            <a:endParaRPr lang="en-US" sz="2400" dirty="0">
              <a:latin typeface="+mj-lt"/>
              <a:cs typeface="Times New Roman"/>
            </a:endParaRPr>
          </a:p>
          <a:p>
            <a:endParaRPr lang="en-IN" dirty="0"/>
          </a:p>
        </p:txBody>
      </p:sp>
    </p:spTree>
    <p:extLst>
      <p:ext uri="{BB962C8B-B14F-4D97-AF65-F5344CB8AC3E}">
        <p14:creationId xmlns:p14="http://schemas.microsoft.com/office/powerpoint/2010/main" val="77992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7959-9C3A-48B5-AF91-9F761EB013CC}"/>
              </a:ext>
            </a:extLst>
          </p:cNvPr>
          <p:cNvSpPr>
            <a:spLocks noGrp="1"/>
          </p:cNvSpPr>
          <p:nvPr>
            <p:ph type="title"/>
          </p:nvPr>
        </p:nvSpPr>
        <p:spPr/>
        <p:txBody>
          <a:bodyPr/>
          <a:lstStyle/>
          <a:p>
            <a:r>
              <a:rPr lang="en-US" dirty="0"/>
              <a:t>Common Use Cases of </a:t>
            </a:r>
            <a:r>
              <a:rPr lang="en-US" dirty="0" err="1"/>
              <a:t>kNN</a:t>
            </a:r>
            <a:endParaRPr lang="en-IN" dirty="0"/>
          </a:p>
        </p:txBody>
      </p:sp>
      <p:sp>
        <p:nvSpPr>
          <p:cNvPr id="3" name="Text Placeholder 2">
            <a:extLst>
              <a:ext uri="{FF2B5EF4-FFF2-40B4-BE49-F238E27FC236}">
                <a16:creationId xmlns:a16="http://schemas.microsoft.com/office/drawing/2014/main" id="{76751F09-50F9-48FF-85B6-2582F81B7A22}"/>
              </a:ext>
            </a:extLst>
          </p:cNvPr>
          <p:cNvSpPr>
            <a:spLocks noGrp="1"/>
          </p:cNvSpPr>
          <p:nvPr>
            <p:ph type="body" idx="1"/>
          </p:nvPr>
        </p:nvSpPr>
        <p:spPr>
          <a:xfrm>
            <a:off x="688340" y="1506537"/>
            <a:ext cx="10788650" cy="3447098"/>
          </a:xfrm>
        </p:spPr>
        <p:txBody>
          <a:bodyPr/>
          <a:lstStyle/>
          <a:p>
            <a:pPr algn="just"/>
            <a:r>
              <a:rPr lang="en-US" dirty="0"/>
              <a:t>One area where k-nearest neighbors models are still commonly and successfully being used is in the intersection between computer vision, pattern classification, and biometrics (e.g., to make predictions based on extracted geometrical features ). Other common use cases include </a:t>
            </a:r>
            <a:r>
              <a:rPr lang="en-US" dirty="0">
                <a:highlight>
                  <a:srgbClr val="FFFF00"/>
                </a:highlight>
              </a:rPr>
              <a:t>recommender systems </a:t>
            </a:r>
            <a:r>
              <a:rPr lang="en-US" dirty="0"/>
              <a:t>(via collaborative filtering ) and </a:t>
            </a:r>
            <a:r>
              <a:rPr lang="en-US" dirty="0">
                <a:highlight>
                  <a:srgbClr val="FFFF00"/>
                </a:highlight>
              </a:rPr>
              <a:t>outlier detection, face detection,</a:t>
            </a:r>
            <a:endParaRPr lang="en-US" dirty="0"/>
          </a:p>
          <a:p>
            <a:pPr algn="just"/>
            <a:r>
              <a:rPr lang="en-US" dirty="0">
                <a:highlight>
                  <a:srgbClr val="FFFF00"/>
                </a:highlight>
              </a:rPr>
              <a:t>Pattern recognition</a:t>
            </a:r>
            <a:endParaRPr lang="en-IN" dirty="0">
              <a:highlight>
                <a:srgbClr val="FFFF00"/>
              </a:highlight>
            </a:endParaRPr>
          </a:p>
        </p:txBody>
      </p:sp>
    </p:spTree>
    <p:extLst>
      <p:ext uri="{BB962C8B-B14F-4D97-AF65-F5344CB8AC3E}">
        <p14:creationId xmlns:p14="http://schemas.microsoft.com/office/powerpoint/2010/main" val="2881098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A0A8-AF35-4DDD-91C5-9340CA1957AF}"/>
              </a:ext>
            </a:extLst>
          </p:cNvPr>
          <p:cNvSpPr>
            <a:spLocks noGrp="1"/>
          </p:cNvSpPr>
          <p:nvPr>
            <p:ph type="title"/>
          </p:nvPr>
        </p:nvSpPr>
        <p:spPr/>
        <p:txBody>
          <a:bodyPr/>
          <a:lstStyle/>
          <a:p>
            <a:r>
              <a:rPr lang="en-IN" dirty="0"/>
              <a:t>Curse of Dimensionality</a:t>
            </a:r>
          </a:p>
        </p:txBody>
      </p:sp>
      <p:sp>
        <p:nvSpPr>
          <p:cNvPr id="3" name="Text Placeholder 2">
            <a:extLst>
              <a:ext uri="{FF2B5EF4-FFF2-40B4-BE49-F238E27FC236}">
                <a16:creationId xmlns:a16="http://schemas.microsoft.com/office/drawing/2014/main" id="{9E227632-B065-4C5B-8A45-F22E7C9FB1A0}"/>
              </a:ext>
            </a:extLst>
          </p:cNvPr>
          <p:cNvSpPr>
            <a:spLocks noGrp="1"/>
          </p:cNvSpPr>
          <p:nvPr>
            <p:ph type="body" idx="1"/>
          </p:nvPr>
        </p:nvSpPr>
        <p:spPr>
          <a:xfrm>
            <a:off x="688340" y="1506537"/>
            <a:ext cx="11198860" cy="4739759"/>
          </a:xfrm>
        </p:spPr>
        <p:txBody>
          <a:bodyPr/>
          <a:lstStyle/>
          <a:p>
            <a:pPr algn="just"/>
            <a:r>
              <a:rPr lang="en-US" sz="2800" dirty="0"/>
              <a:t>The </a:t>
            </a:r>
            <a:r>
              <a:rPr lang="en-US" sz="2800" dirty="0" err="1"/>
              <a:t>kNN</a:t>
            </a:r>
            <a:r>
              <a:rPr lang="en-US" sz="2800" dirty="0"/>
              <a:t> algorithm is particularly susceptible to the curse of dimensionality. In machine learning, the curse of dimensionality refers to scenarios with a fixed size of training examples but an increasing number of dimensions and range of feature values in each dimension in a high-dimensional feature space. In </a:t>
            </a:r>
            <a:r>
              <a:rPr lang="en-US" sz="2800" dirty="0" err="1"/>
              <a:t>kNN</a:t>
            </a:r>
            <a:r>
              <a:rPr lang="en-US" sz="2800" dirty="0"/>
              <a:t> an increasing number of dimensions becomes increasingly problematic because the more dimensions we add, the larger the volume in the hyperspace needs to be to capture a fixed number of neighbors. As the volume grows larger and larger, the “neighbors” become less and less “similar” to the query point as they are now all relatively distant from the query point considering all different dimensions that are included when computing the pairwise distances. </a:t>
            </a:r>
            <a:endParaRPr lang="en-IN" sz="2800" dirty="0"/>
          </a:p>
        </p:txBody>
      </p:sp>
    </p:spTree>
    <p:extLst>
      <p:ext uri="{BB962C8B-B14F-4D97-AF65-F5344CB8AC3E}">
        <p14:creationId xmlns:p14="http://schemas.microsoft.com/office/powerpoint/2010/main" val="444067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C17-21A6-F9DA-C14C-D4B7FF59E1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ADD63E-8339-D0D0-47B2-367E3E8CEE46}"/>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15778153-4406-D3BC-1EF8-379A2BBF5EAC}"/>
              </a:ext>
            </a:extLst>
          </p:cNvPr>
          <p:cNvPicPr>
            <a:picLocks noChangeAspect="1"/>
          </p:cNvPicPr>
          <p:nvPr/>
        </p:nvPicPr>
        <p:blipFill>
          <a:blip r:embed="rId2"/>
          <a:stretch>
            <a:fillRect/>
          </a:stretch>
        </p:blipFill>
        <p:spPr>
          <a:xfrm>
            <a:off x="2133600" y="1186361"/>
            <a:ext cx="7162800" cy="4800872"/>
          </a:xfrm>
          <a:prstGeom prst="rect">
            <a:avLst/>
          </a:prstGeom>
        </p:spPr>
      </p:pic>
    </p:spTree>
    <p:extLst>
      <p:ext uri="{BB962C8B-B14F-4D97-AF65-F5344CB8AC3E}">
        <p14:creationId xmlns:p14="http://schemas.microsoft.com/office/powerpoint/2010/main" val="197788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3202" y="2516200"/>
            <a:ext cx="3625850" cy="940435"/>
          </a:xfrm>
          <a:prstGeom prst="rect">
            <a:avLst/>
          </a:prstGeom>
        </p:spPr>
        <p:txBody>
          <a:bodyPr vert="horz" wrap="square" lIns="0" tIns="12700" rIns="0" bIns="0" rtlCol="0">
            <a:spAutoFit/>
          </a:bodyPr>
          <a:lstStyle/>
          <a:p>
            <a:pPr marL="12700">
              <a:lnSpc>
                <a:spcPct val="100000"/>
              </a:lnSpc>
              <a:spcBef>
                <a:spcPts val="100"/>
              </a:spcBef>
            </a:pPr>
            <a:r>
              <a:rPr sz="6000" dirty="0">
                <a:latin typeface="Arial MT"/>
                <a:cs typeface="Arial MT"/>
              </a:rPr>
              <a:t>Thank</a:t>
            </a:r>
            <a:r>
              <a:rPr sz="6000" spc="-200" dirty="0">
                <a:latin typeface="Arial MT"/>
                <a:cs typeface="Arial MT"/>
              </a:rPr>
              <a:t> </a:t>
            </a:r>
            <a:r>
              <a:rPr sz="6000" spc="-190" dirty="0">
                <a:latin typeface="Arial MT"/>
                <a:cs typeface="Arial MT"/>
              </a:rPr>
              <a:t>You</a:t>
            </a:r>
            <a:endParaRPr sz="60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22C0-004B-46CA-AFE8-37AE66A50BF6}"/>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13EEB58E-B936-4A0D-B3D4-A3F5CF00BDC3}"/>
              </a:ext>
            </a:extLst>
          </p:cNvPr>
          <p:cNvPicPr>
            <a:picLocks noChangeAspect="1"/>
          </p:cNvPicPr>
          <p:nvPr/>
        </p:nvPicPr>
        <p:blipFill>
          <a:blip r:embed="rId2"/>
          <a:stretch>
            <a:fillRect/>
          </a:stretch>
        </p:blipFill>
        <p:spPr>
          <a:xfrm>
            <a:off x="228600" y="1828800"/>
            <a:ext cx="3367392" cy="2522294"/>
          </a:xfrm>
          <a:prstGeom prst="rect">
            <a:avLst/>
          </a:prstGeom>
        </p:spPr>
      </p:pic>
      <p:graphicFrame>
        <p:nvGraphicFramePr>
          <p:cNvPr id="7" name="Table 7">
            <a:extLst>
              <a:ext uri="{FF2B5EF4-FFF2-40B4-BE49-F238E27FC236}">
                <a16:creationId xmlns:a16="http://schemas.microsoft.com/office/drawing/2014/main" id="{1FAFF022-BB6D-467B-90EC-6362B6162BF9}"/>
              </a:ext>
            </a:extLst>
          </p:cNvPr>
          <p:cNvGraphicFramePr>
            <a:graphicFrameLocks noGrp="1"/>
          </p:cNvGraphicFramePr>
          <p:nvPr>
            <p:extLst>
              <p:ext uri="{D42A27DB-BD31-4B8C-83A1-F6EECF244321}">
                <p14:modId xmlns:p14="http://schemas.microsoft.com/office/powerpoint/2010/main" val="3069009070"/>
              </p:ext>
            </p:extLst>
          </p:nvPr>
        </p:nvGraphicFramePr>
        <p:xfrm>
          <a:off x="3657600" y="2362200"/>
          <a:ext cx="1930400" cy="1847848"/>
        </p:xfrm>
        <a:graphic>
          <a:graphicData uri="http://schemas.openxmlformats.org/drawingml/2006/table">
            <a:tbl>
              <a:tblPr firstRow="1" bandRow="1">
                <a:tableStyleId>{5C22544A-7EE6-4342-B048-85BDC9FD1C3A}</a:tableStyleId>
              </a:tblPr>
              <a:tblGrid>
                <a:gridCol w="965200">
                  <a:extLst>
                    <a:ext uri="{9D8B030D-6E8A-4147-A177-3AD203B41FA5}">
                      <a16:colId xmlns:a16="http://schemas.microsoft.com/office/drawing/2014/main" val="2978906886"/>
                    </a:ext>
                  </a:extLst>
                </a:gridCol>
                <a:gridCol w="965200">
                  <a:extLst>
                    <a:ext uri="{9D8B030D-6E8A-4147-A177-3AD203B41FA5}">
                      <a16:colId xmlns:a16="http://schemas.microsoft.com/office/drawing/2014/main" val="3466903642"/>
                    </a:ext>
                  </a:extLst>
                </a:gridCol>
              </a:tblGrid>
              <a:tr h="461962">
                <a:tc>
                  <a:txBody>
                    <a:bodyPr/>
                    <a:lstStyle/>
                    <a:p>
                      <a:r>
                        <a:rPr lang="en-US" dirty="0"/>
                        <a:t>x</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3066389815"/>
                  </a:ext>
                </a:extLst>
              </a:tr>
              <a:tr h="461962">
                <a:tc>
                  <a:txBody>
                    <a:bodyPr/>
                    <a:lstStyle/>
                    <a:p>
                      <a:r>
                        <a:rPr lang="en-US" dirty="0"/>
                        <a:t>6</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851701529"/>
                  </a:ext>
                </a:extLst>
              </a:tr>
              <a:tr h="461962">
                <a:tc>
                  <a:txBody>
                    <a:bodyPr/>
                    <a:lstStyle/>
                    <a:p>
                      <a:r>
                        <a:rPr lang="en-US" dirty="0"/>
                        <a:t>7</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4091650631"/>
                  </a:ext>
                </a:extLst>
              </a:tr>
              <a:tr h="461962">
                <a:tc>
                  <a:txBody>
                    <a:bodyPr/>
                    <a:lstStyle/>
                    <a:p>
                      <a:r>
                        <a:rPr lang="en-US" dirty="0"/>
                        <a:t>88</a:t>
                      </a:r>
                      <a:endParaRPr lang="en-IN" dirty="0"/>
                    </a:p>
                  </a:txBody>
                  <a:tcPr/>
                </a:tc>
                <a:tc>
                  <a:txBody>
                    <a:bodyPr/>
                    <a:lstStyle/>
                    <a:p>
                      <a:r>
                        <a:rPr lang="en-US" dirty="0"/>
                        <a:t>56</a:t>
                      </a:r>
                      <a:endParaRPr lang="en-IN" dirty="0"/>
                    </a:p>
                  </a:txBody>
                  <a:tcPr/>
                </a:tc>
                <a:extLst>
                  <a:ext uri="{0D108BD9-81ED-4DB2-BD59-A6C34878D82A}">
                    <a16:rowId xmlns:a16="http://schemas.microsoft.com/office/drawing/2014/main" val="3281929835"/>
                  </a:ext>
                </a:extLst>
              </a:tr>
            </a:tbl>
          </a:graphicData>
        </a:graphic>
      </p:graphicFrame>
      <p:pic>
        <p:nvPicPr>
          <p:cNvPr id="8" name="Picture 7">
            <a:extLst>
              <a:ext uri="{FF2B5EF4-FFF2-40B4-BE49-F238E27FC236}">
                <a16:creationId xmlns:a16="http://schemas.microsoft.com/office/drawing/2014/main" id="{BF75127B-8E18-44DE-9881-DDB233DF4CB8}"/>
              </a:ext>
            </a:extLst>
          </p:cNvPr>
          <p:cNvPicPr>
            <a:picLocks noChangeAspect="1"/>
          </p:cNvPicPr>
          <p:nvPr/>
        </p:nvPicPr>
        <p:blipFill>
          <a:blip r:embed="rId3"/>
          <a:stretch>
            <a:fillRect/>
          </a:stretch>
        </p:blipFill>
        <p:spPr>
          <a:xfrm>
            <a:off x="1752600" y="4648200"/>
            <a:ext cx="3200400" cy="1337343"/>
          </a:xfrm>
          <a:prstGeom prst="rect">
            <a:avLst/>
          </a:prstGeom>
        </p:spPr>
      </p:pic>
      <p:graphicFrame>
        <p:nvGraphicFramePr>
          <p:cNvPr id="9" name="Table 7">
            <a:extLst>
              <a:ext uri="{FF2B5EF4-FFF2-40B4-BE49-F238E27FC236}">
                <a16:creationId xmlns:a16="http://schemas.microsoft.com/office/drawing/2014/main" id="{2B69838F-2482-4A12-A483-FC6EB2B14E21}"/>
              </a:ext>
            </a:extLst>
          </p:cNvPr>
          <p:cNvGraphicFramePr>
            <a:graphicFrameLocks noGrp="1"/>
          </p:cNvGraphicFramePr>
          <p:nvPr>
            <p:extLst>
              <p:ext uri="{D42A27DB-BD31-4B8C-83A1-F6EECF244321}">
                <p14:modId xmlns:p14="http://schemas.microsoft.com/office/powerpoint/2010/main" val="3581644541"/>
              </p:ext>
            </p:extLst>
          </p:nvPr>
        </p:nvGraphicFramePr>
        <p:xfrm>
          <a:off x="6604002" y="2362200"/>
          <a:ext cx="1930400" cy="1847848"/>
        </p:xfrm>
        <a:graphic>
          <a:graphicData uri="http://schemas.openxmlformats.org/drawingml/2006/table">
            <a:tbl>
              <a:tblPr firstRow="1" bandRow="1">
                <a:tableStyleId>{5C22544A-7EE6-4342-B048-85BDC9FD1C3A}</a:tableStyleId>
              </a:tblPr>
              <a:tblGrid>
                <a:gridCol w="965200">
                  <a:extLst>
                    <a:ext uri="{9D8B030D-6E8A-4147-A177-3AD203B41FA5}">
                      <a16:colId xmlns:a16="http://schemas.microsoft.com/office/drawing/2014/main" val="2978906886"/>
                    </a:ext>
                  </a:extLst>
                </a:gridCol>
                <a:gridCol w="965200">
                  <a:extLst>
                    <a:ext uri="{9D8B030D-6E8A-4147-A177-3AD203B41FA5}">
                      <a16:colId xmlns:a16="http://schemas.microsoft.com/office/drawing/2014/main" val="3466903642"/>
                    </a:ext>
                  </a:extLst>
                </a:gridCol>
              </a:tblGrid>
              <a:tr h="461962">
                <a:tc>
                  <a:txBody>
                    <a:bodyPr/>
                    <a:lstStyle/>
                    <a:p>
                      <a:r>
                        <a:rPr lang="en-US" dirty="0"/>
                        <a:t>x</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3066389815"/>
                  </a:ext>
                </a:extLst>
              </a:tr>
              <a:tr h="461962">
                <a:tc>
                  <a:txBody>
                    <a:bodyPr/>
                    <a:lstStyle/>
                    <a:p>
                      <a:r>
                        <a:rPr lang="en-US" dirty="0"/>
                        <a:t>6</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851701529"/>
                  </a:ext>
                </a:extLst>
              </a:tr>
              <a:tr h="461962">
                <a:tc>
                  <a:txBody>
                    <a:bodyPr/>
                    <a:lstStyle/>
                    <a:p>
                      <a:r>
                        <a:rPr lang="en-US" dirty="0"/>
                        <a:t>7</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4091650631"/>
                  </a:ext>
                </a:extLst>
              </a:tr>
              <a:tr h="461962">
                <a:tc>
                  <a:txBody>
                    <a:bodyPr/>
                    <a:lstStyle/>
                    <a:p>
                      <a:r>
                        <a:rPr lang="en-US" dirty="0"/>
                        <a:t>88</a:t>
                      </a:r>
                      <a:endParaRPr lang="en-IN" dirty="0"/>
                    </a:p>
                  </a:txBody>
                  <a:tcPr/>
                </a:tc>
                <a:tc>
                  <a:txBody>
                    <a:bodyPr/>
                    <a:lstStyle/>
                    <a:p>
                      <a:r>
                        <a:rPr lang="en-US" dirty="0"/>
                        <a:t>56</a:t>
                      </a:r>
                      <a:endParaRPr lang="en-IN" dirty="0"/>
                    </a:p>
                  </a:txBody>
                  <a:tcPr/>
                </a:tc>
                <a:extLst>
                  <a:ext uri="{0D108BD9-81ED-4DB2-BD59-A6C34878D82A}">
                    <a16:rowId xmlns:a16="http://schemas.microsoft.com/office/drawing/2014/main" val="3281929835"/>
                  </a:ext>
                </a:extLst>
              </a:tr>
            </a:tbl>
          </a:graphicData>
        </a:graphic>
      </p:graphicFrame>
      <p:sp>
        <p:nvSpPr>
          <p:cNvPr id="10" name="Flowchart: Magnetic Disk 9">
            <a:extLst>
              <a:ext uri="{FF2B5EF4-FFF2-40B4-BE49-F238E27FC236}">
                <a16:creationId xmlns:a16="http://schemas.microsoft.com/office/drawing/2014/main" id="{F3BA2B2C-60CA-4962-8623-89444D7C9F38}"/>
              </a:ext>
            </a:extLst>
          </p:cNvPr>
          <p:cNvSpPr/>
          <p:nvPr/>
        </p:nvSpPr>
        <p:spPr>
          <a:xfrm>
            <a:off x="9220200" y="2362200"/>
            <a:ext cx="1728217" cy="1847848"/>
          </a:xfrm>
          <a:prstGeom prst="flowChartMagneticDisk">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endParaRPr lang="en-IN" dirty="0"/>
          </a:p>
        </p:txBody>
      </p:sp>
      <p:cxnSp>
        <p:nvCxnSpPr>
          <p:cNvPr id="12" name="Straight Arrow Connector 11">
            <a:extLst>
              <a:ext uri="{FF2B5EF4-FFF2-40B4-BE49-F238E27FC236}">
                <a16:creationId xmlns:a16="http://schemas.microsoft.com/office/drawing/2014/main" id="{50158EAF-72A7-4E3F-8A6A-C642057D712F}"/>
              </a:ext>
            </a:extLst>
          </p:cNvPr>
          <p:cNvCxnSpPr/>
          <p:nvPr/>
        </p:nvCxnSpPr>
        <p:spPr>
          <a:xfrm>
            <a:off x="8686800" y="320040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91A9B5-90B3-4856-9E82-2D49287341B4}"/>
              </a:ext>
            </a:extLst>
          </p:cNvPr>
          <p:cNvCxnSpPr/>
          <p:nvPr/>
        </p:nvCxnSpPr>
        <p:spPr>
          <a:xfrm>
            <a:off x="6096000" y="1600200"/>
            <a:ext cx="0" cy="48006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5D6F2F-7EDF-47B5-8DE9-8C11F2D57CDB}"/>
              </a:ext>
            </a:extLst>
          </p:cNvPr>
          <p:cNvSpPr txBox="1"/>
          <p:nvPr/>
        </p:nvSpPr>
        <p:spPr>
          <a:xfrm>
            <a:off x="1295407" y="1387380"/>
            <a:ext cx="3657593" cy="369332"/>
          </a:xfrm>
          <a:prstGeom prst="rect">
            <a:avLst/>
          </a:prstGeom>
          <a:noFill/>
        </p:spPr>
        <p:txBody>
          <a:bodyPr wrap="square" rtlCol="0">
            <a:spAutoFit/>
          </a:bodyPr>
          <a:lstStyle/>
          <a:p>
            <a:r>
              <a:rPr lang="en-US" b="1" spc="-5" dirty="0">
                <a:solidFill>
                  <a:srgbClr val="3333FF"/>
                </a:solidFill>
                <a:latin typeface="Carlito"/>
                <a:ea typeface="+mj-ea"/>
                <a:cs typeface="+mj-cs"/>
              </a:rPr>
              <a:t>Model Based Learning</a:t>
            </a:r>
            <a:endParaRPr lang="en-IN" b="1" spc="-5" dirty="0">
              <a:solidFill>
                <a:srgbClr val="3333FF"/>
              </a:solidFill>
              <a:latin typeface="Carlito"/>
              <a:ea typeface="+mj-ea"/>
              <a:cs typeface="+mj-cs"/>
            </a:endParaRPr>
          </a:p>
        </p:txBody>
      </p:sp>
      <p:sp>
        <p:nvSpPr>
          <p:cNvPr id="16" name="TextBox 15">
            <a:extLst>
              <a:ext uri="{FF2B5EF4-FFF2-40B4-BE49-F238E27FC236}">
                <a16:creationId xmlns:a16="http://schemas.microsoft.com/office/drawing/2014/main" id="{E07EA9AF-363B-47E2-87DA-DC4BDCE65EC5}"/>
              </a:ext>
            </a:extLst>
          </p:cNvPr>
          <p:cNvSpPr txBox="1"/>
          <p:nvPr/>
        </p:nvSpPr>
        <p:spPr>
          <a:xfrm>
            <a:off x="7010403" y="1530473"/>
            <a:ext cx="3657593" cy="384721"/>
          </a:xfrm>
          <a:prstGeom prst="rect">
            <a:avLst/>
          </a:prstGeom>
          <a:noFill/>
        </p:spPr>
        <p:txBody>
          <a:bodyPr wrap="square" rtlCol="0">
            <a:spAutoFit/>
          </a:bodyPr>
          <a:lstStyle/>
          <a:p>
            <a:r>
              <a:rPr lang="en-US" sz="1900" b="1" spc="-5" dirty="0">
                <a:solidFill>
                  <a:srgbClr val="3333FF"/>
                </a:solidFill>
                <a:latin typeface="Carlito"/>
                <a:ea typeface="+mj-ea"/>
                <a:cs typeface="+mj-cs"/>
              </a:rPr>
              <a:t>Instance Based Learning</a:t>
            </a:r>
            <a:endParaRPr lang="en-IN" sz="1900" b="1" spc="-5" dirty="0">
              <a:solidFill>
                <a:srgbClr val="3333FF"/>
              </a:solidFill>
              <a:latin typeface="Carlito"/>
              <a:ea typeface="+mj-ea"/>
              <a:cs typeface="+mj-cs"/>
            </a:endParaRPr>
          </a:p>
        </p:txBody>
      </p:sp>
      <p:cxnSp>
        <p:nvCxnSpPr>
          <p:cNvPr id="4" name="Straight Arrow Connector 3">
            <a:extLst>
              <a:ext uri="{FF2B5EF4-FFF2-40B4-BE49-F238E27FC236}">
                <a16:creationId xmlns:a16="http://schemas.microsoft.com/office/drawing/2014/main" id="{228056B7-932E-4DE9-8F29-D4B1B9FC7F35}"/>
              </a:ext>
            </a:extLst>
          </p:cNvPr>
          <p:cNvCxnSpPr/>
          <p:nvPr/>
        </p:nvCxnSpPr>
        <p:spPr>
          <a:xfrm>
            <a:off x="10134600" y="4419600"/>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3BBCEC-DC49-4ECA-8F4C-F6E007E63E0A}"/>
              </a:ext>
            </a:extLst>
          </p:cNvPr>
          <p:cNvSpPr txBox="1"/>
          <p:nvPr/>
        </p:nvSpPr>
        <p:spPr>
          <a:xfrm>
            <a:off x="9575297" y="5358886"/>
            <a:ext cx="1728206" cy="369332"/>
          </a:xfrm>
          <a:prstGeom prst="rect">
            <a:avLst/>
          </a:prstGeom>
          <a:noFill/>
        </p:spPr>
        <p:txBody>
          <a:bodyPr wrap="square" rtlCol="0">
            <a:spAutoFit/>
          </a:bodyPr>
          <a:lstStyle/>
          <a:p>
            <a:r>
              <a:rPr lang="en-US" dirty="0"/>
              <a:t>prediction</a:t>
            </a:r>
            <a:endParaRPr lang="en-IN" dirty="0"/>
          </a:p>
        </p:txBody>
      </p:sp>
      <p:sp>
        <p:nvSpPr>
          <p:cNvPr id="3" name="TextBox 2">
            <a:extLst>
              <a:ext uri="{FF2B5EF4-FFF2-40B4-BE49-F238E27FC236}">
                <a16:creationId xmlns:a16="http://schemas.microsoft.com/office/drawing/2014/main" id="{037E5066-F051-4CE0-8648-7A846B31CA6E}"/>
              </a:ext>
            </a:extLst>
          </p:cNvPr>
          <p:cNvSpPr txBox="1"/>
          <p:nvPr/>
        </p:nvSpPr>
        <p:spPr>
          <a:xfrm>
            <a:off x="8686800" y="5791200"/>
            <a:ext cx="3166351" cy="584775"/>
          </a:xfrm>
          <a:prstGeom prst="rect">
            <a:avLst/>
          </a:prstGeom>
          <a:noFill/>
        </p:spPr>
        <p:txBody>
          <a:bodyPr wrap="square" rtlCol="0">
            <a:spAutoFit/>
          </a:bodyPr>
          <a:lstStyle/>
          <a:p>
            <a:r>
              <a:rPr lang="en-US" sz="1600" dirty="0"/>
              <a:t>Whenever prediction comes build the model and find the results</a:t>
            </a:r>
            <a:endParaRPr lang="en-IN" sz="1600" dirty="0"/>
          </a:p>
        </p:txBody>
      </p:sp>
    </p:spTree>
    <p:extLst>
      <p:ext uri="{BB962C8B-B14F-4D97-AF65-F5344CB8AC3E}">
        <p14:creationId xmlns:p14="http://schemas.microsoft.com/office/powerpoint/2010/main" val="399505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7B9-0300-40A8-82F3-4B5878F9150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75DD810-790A-4590-A0EF-5F3AA8850E0A}"/>
              </a:ext>
            </a:extLst>
          </p:cNvPr>
          <p:cNvPicPr>
            <a:picLocks noChangeAspect="1"/>
          </p:cNvPicPr>
          <p:nvPr/>
        </p:nvPicPr>
        <p:blipFill>
          <a:blip r:embed="rId2"/>
          <a:stretch>
            <a:fillRect/>
          </a:stretch>
        </p:blipFill>
        <p:spPr>
          <a:xfrm>
            <a:off x="6400800" y="1336624"/>
            <a:ext cx="4876800" cy="4876800"/>
          </a:xfrm>
          <a:prstGeom prst="rect">
            <a:avLst/>
          </a:prstGeom>
        </p:spPr>
      </p:pic>
      <p:pic>
        <p:nvPicPr>
          <p:cNvPr id="5" name="Picture 4">
            <a:extLst>
              <a:ext uri="{FF2B5EF4-FFF2-40B4-BE49-F238E27FC236}">
                <a16:creationId xmlns:a16="http://schemas.microsoft.com/office/drawing/2014/main" id="{73553AA1-27D1-4AE0-9BD7-D953F1F2514A}"/>
              </a:ext>
            </a:extLst>
          </p:cNvPr>
          <p:cNvPicPr>
            <a:picLocks noChangeAspect="1"/>
          </p:cNvPicPr>
          <p:nvPr/>
        </p:nvPicPr>
        <p:blipFill>
          <a:blip r:embed="rId3"/>
          <a:stretch>
            <a:fillRect/>
          </a:stretch>
        </p:blipFill>
        <p:spPr>
          <a:xfrm>
            <a:off x="901700" y="1362024"/>
            <a:ext cx="4876800" cy="4876800"/>
          </a:xfrm>
          <a:prstGeom prst="rect">
            <a:avLst/>
          </a:prstGeom>
        </p:spPr>
      </p:pic>
    </p:spTree>
    <p:extLst>
      <p:ext uri="{BB962C8B-B14F-4D97-AF65-F5344CB8AC3E}">
        <p14:creationId xmlns:p14="http://schemas.microsoft.com/office/powerpoint/2010/main" val="151077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8301" y="461594"/>
            <a:ext cx="5832475" cy="444352"/>
          </a:xfrm>
          <a:prstGeom prst="rect">
            <a:avLst/>
          </a:prstGeom>
        </p:spPr>
        <p:txBody>
          <a:bodyPr vert="horz" wrap="square" lIns="0" tIns="13335" rIns="0" bIns="0" rtlCol="0">
            <a:spAutoFit/>
          </a:bodyPr>
          <a:lstStyle/>
          <a:p>
            <a:pPr marL="12700">
              <a:lnSpc>
                <a:spcPct val="100000"/>
              </a:lnSpc>
              <a:spcBef>
                <a:spcPts val="105"/>
              </a:spcBef>
            </a:pPr>
            <a:r>
              <a:rPr sz="2800" b="1" kern="1200" spc="-5" dirty="0">
                <a:solidFill>
                  <a:srgbClr val="3333FF"/>
                </a:solidFill>
                <a:latin typeface="Carlito"/>
                <a:cs typeface="+mj-cs"/>
              </a:rPr>
              <a:t>Instance-Based Classifiers</a:t>
            </a:r>
          </a:p>
        </p:txBody>
      </p:sp>
      <p:graphicFrame>
        <p:nvGraphicFramePr>
          <p:cNvPr id="3" name="object 3"/>
          <p:cNvGraphicFramePr>
            <a:graphicFrameLocks noGrp="1"/>
          </p:cNvGraphicFramePr>
          <p:nvPr/>
        </p:nvGraphicFramePr>
        <p:xfrm>
          <a:off x="1900316" y="1671437"/>
          <a:ext cx="3779519" cy="3967367"/>
        </p:xfrm>
        <a:graphic>
          <a:graphicData uri="http://schemas.openxmlformats.org/drawingml/2006/table">
            <a:tbl>
              <a:tblPr firstRow="1" bandRow="1">
                <a:tableStyleId>{2D5ABB26-0587-4C30-8999-92F81FD0307C}</a:tableStyleId>
              </a:tblPr>
              <a:tblGrid>
                <a:gridCol w="924560">
                  <a:extLst>
                    <a:ext uri="{9D8B030D-6E8A-4147-A177-3AD203B41FA5}">
                      <a16:colId xmlns:a16="http://schemas.microsoft.com/office/drawing/2014/main" val="20000"/>
                    </a:ext>
                  </a:extLst>
                </a:gridCol>
                <a:gridCol w="919479">
                  <a:extLst>
                    <a:ext uri="{9D8B030D-6E8A-4147-A177-3AD203B41FA5}">
                      <a16:colId xmlns:a16="http://schemas.microsoft.com/office/drawing/2014/main" val="20001"/>
                    </a:ext>
                  </a:extLst>
                </a:gridCol>
                <a:gridCol w="988060">
                  <a:extLst>
                    <a:ext uri="{9D8B030D-6E8A-4147-A177-3AD203B41FA5}">
                      <a16:colId xmlns:a16="http://schemas.microsoft.com/office/drawing/2014/main" val="20002"/>
                    </a:ext>
                  </a:extLst>
                </a:gridCol>
                <a:gridCol w="947420">
                  <a:extLst>
                    <a:ext uri="{9D8B030D-6E8A-4147-A177-3AD203B41FA5}">
                      <a16:colId xmlns:a16="http://schemas.microsoft.com/office/drawing/2014/main" val="20003"/>
                    </a:ext>
                  </a:extLst>
                </a:gridCol>
              </a:tblGrid>
              <a:tr h="577759">
                <a:tc>
                  <a:txBody>
                    <a:bodyPr/>
                    <a:lstStyle/>
                    <a:p>
                      <a:pPr marL="114300">
                        <a:lnSpc>
                          <a:spcPct val="100000"/>
                        </a:lnSpc>
                        <a:spcBef>
                          <a:spcPts val="1730"/>
                        </a:spcBef>
                      </a:pPr>
                      <a:r>
                        <a:rPr sz="2200" spc="45" dirty="0">
                          <a:latin typeface="Times New Roman"/>
                          <a:cs typeface="Times New Roman"/>
                        </a:rPr>
                        <a:t>Atr1</a:t>
                      </a:r>
                      <a:endParaRPr sz="2200">
                        <a:latin typeface="Times New Roman"/>
                        <a:cs typeface="Times New Roman"/>
                      </a:endParaRPr>
                    </a:p>
                  </a:txBody>
                  <a:tcPr marL="0" marR="0" marT="2197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FFFB1"/>
                    </a:solidFill>
                  </a:tcPr>
                </a:tc>
                <a:tc>
                  <a:txBody>
                    <a:bodyPr/>
                    <a:lstStyle/>
                    <a:p>
                      <a:pPr>
                        <a:lnSpc>
                          <a:spcPct val="100000"/>
                        </a:lnSpc>
                        <a:spcBef>
                          <a:spcPts val="30"/>
                        </a:spcBef>
                      </a:pPr>
                      <a:endParaRPr sz="1550">
                        <a:latin typeface="Times New Roman"/>
                        <a:cs typeface="Times New Roman"/>
                      </a:endParaRPr>
                    </a:p>
                    <a:p>
                      <a:pPr marL="114300">
                        <a:lnSpc>
                          <a:spcPct val="100000"/>
                        </a:lnSpc>
                      </a:pPr>
                      <a:r>
                        <a:rPr sz="1550" spc="55" dirty="0">
                          <a:latin typeface="Times New Roman"/>
                          <a:cs typeface="Times New Roman"/>
                        </a:rPr>
                        <a:t>……...</a:t>
                      </a:r>
                      <a:endParaRPr sz="1550">
                        <a:latin typeface="Times New Roman"/>
                        <a:cs typeface="Times New Roman"/>
                      </a:endParaRPr>
                    </a:p>
                  </a:txBody>
                  <a:tcPr marL="0" marR="0" marT="38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FFFB1"/>
                    </a:solidFill>
                  </a:tcPr>
                </a:tc>
                <a:tc>
                  <a:txBody>
                    <a:bodyPr/>
                    <a:lstStyle/>
                    <a:p>
                      <a:pPr marL="114300">
                        <a:lnSpc>
                          <a:spcPct val="100000"/>
                        </a:lnSpc>
                        <a:spcBef>
                          <a:spcPts val="1730"/>
                        </a:spcBef>
                      </a:pPr>
                      <a:r>
                        <a:rPr sz="2200" spc="45" dirty="0">
                          <a:latin typeface="Times New Roman"/>
                          <a:cs typeface="Times New Roman"/>
                        </a:rPr>
                        <a:t>AtrN</a:t>
                      </a:r>
                      <a:endParaRPr sz="2200">
                        <a:latin typeface="Times New Roman"/>
                        <a:cs typeface="Times New Roman"/>
                      </a:endParaRPr>
                    </a:p>
                  </a:txBody>
                  <a:tcPr marL="0" marR="0" marT="2197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FFFB1"/>
                    </a:solidFill>
                  </a:tcPr>
                </a:tc>
                <a:tc>
                  <a:txBody>
                    <a:bodyPr/>
                    <a:lstStyle/>
                    <a:p>
                      <a:pPr marL="114300">
                        <a:lnSpc>
                          <a:spcPct val="100000"/>
                        </a:lnSpc>
                        <a:spcBef>
                          <a:spcPts val="1730"/>
                        </a:spcBef>
                      </a:pPr>
                      <a:r>
                        <a:rPr sz="2200" spc="45" dirty="0">
                          <a:latin typeface="Times New Roman"/>
                          <a:cs typeface="Times New Roman"/>
                        </a:rPr>
                        <a:t>Class</a:t>
                      </a:r>
                      <a:endParaRPr sz="2200">
                        <a:latin typeface="Times New Roman"/>
                        <a:cs typeface="Times New Roman"/>
                      </a:endParaRPr>
                    </a:p>
                  </a:txBody>
                  <a:tcPr marL="0" marR="0" marT="2197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FFFB1"/>
                    </a:solidFill>
                  </a:tcPr>
                </a:tc>
                <a:extLst>
                  <a:ext uri="{0D108BD9-81ED-4DB2-BD59-A6C34878D82A}">
                    <a16:rowId xmlns:a16="http://schemas.microsoft.com/office/drawing/2014/main" val="10000"/>
                  </a:ext>
                </a:extLst>
              </a:tr>
              <a:tr h="484576">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85"/>
                        </a:lnSpc>
                      </a:pPr>
                      <a:r>
                        <a:rPr sz="2200" dirty="0">
                          <a:latin typeface="Times New Roman"/>
                          <a:cs typeface="Times New Roman"/>
                        </a:rPr>
                        <a:t>A</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r h="484449">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85"/>
                        </a:lnSpc>
                      </a:pPr>
                      <a:r>
                        <a:rPr sz="2200" dirty="0">
                          <a:latin typeface="Times New Roman"/>
                          <a:cs typeface="Times New Roman"/>
                        </a:rPr>
                        <a:t>B</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r h="484576">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65"/>
                        </a:lnSpc>
                      </a:pPr>
                      <a:r>
                        <a:rPr sz="2200" dirty="0">
                          <a:latin typeface="Times New Roman"/>
                          <a:cs typeface="Times New Roman"/>
                        </a:rPr>
                        <a:t>B</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r h="484576">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65"/>
                        </a:lnSpc>
                      </a:pPr>
                      <a:r>
                        <a:rPr sz="2200" dirty="0">
                          <a:latin typeface="Times New Roman"/>
                          <a:cs typeface="Times New Roman"/>
                        </a:rPr>
                        <a:t>C</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4"/>
                  </a:ext>
                </a:extLst>
              </a:tr>
              <a:tr h="484678">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65"/>
                        </a:lnSpc>
                      </a:pPr>
                      <a:r>
                        <a:rPr sz="2200" dirty="0">
                          <a:latin typeface="Times New Roman"/>
                          <a:cs typeface="Times New Roman"/>
                        </a:rPr>
                        <a:t>A</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5"/>
                  </a:ext>
                </a:extLst>
              </a:tr>
              <a:tr h="484665">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65"/>
                        </a:lnSpc>
                      </a:pPr>
                      <a:r>
                        <a:rPr sz="2200" dirty="0">
                          <a:latin typeface="Times New Roman"/>
                          <a:cs typeface="Times New Roman"/>
                        </a:rPr>
                        <a:t>C</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6"/>
                  </a:ext>
                </a:extLst>
              </a:tr>
              <a:tr h="482088">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3810" algn="ctr">
                        <a:lnSpc>
                          <a:spcPts val="2560"/>
                        </a:lnSpc>
                      </a:pPr>
                      <a:r>
                        <a:rPr sz="2200" dirty="0">
                          <a:latin typeface="Times New Roman"/>
                          <a:cs typeface="Times New Roman"/>
                        </a:rPr>
                        <a:t>B</a:t>
                      </a:r>
                      <a:endParaRPr sz="22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4" name="object 4"/>
          <p:cNvSpPr txBox="1"/>
          <p:nvPr/>
        </p:nvSpPr>
        <p:spPr>
          <a:xfrm>
            <a:off x="2319796" y="1136367"/>
            <a:ext cx="2995930" cy="455930"/>
          </a:xfrm>
          <a:prstGeom prst="rect">
            <a:avLst/>
          </a:prstGeom>
        </p:spPr>
        <p:txBody>
          <a:bodyPr vert="horz" wrap="square" lIns="0" tIns="15240" rIns="0" bIns="0" rtlCol="0">
            <a:spAutoFit/>
          </a:bodyPr>
          <a:lstStyle/>
          <a:p>
            <a:pPr marL="12700">
              <a:lnSpc>
                <a:spcPct val="100000"/>
              </a:lnSpc>
              <a:spcBef>
                <a:spcPts val="120"/>
              </a:spcBef>
            </a:pPr>
            <a:r>
              <a:rPr sz="2800" spc="25" dirty="0">
                <a:latin typeface="Times New Roman"/>
                <a:cs typeface="Times New Roman"/>
              </a:rPr>
              <a:t>Set</a:t>
            </a:r>
            <a:r>
              <a:rPr sz="2800" spc="120" dirty="0">
                <a:latin typeface="Times New Roman"/>
                <a:cs typeface="Times New Roman"/>
              </a:rPr>
              <a:t> </a:t>
            </a:r>
            <a:r>
              <a:rPr sz="2800" spc="50" dirty="0">
                <a:latin typeface="Times New Roman"/>
                <a:cs typeface="Times New Roman"/>
              </a:rPr>
              <a:t>of</a:t>
            </a:r>
            <a:r>
              <a:rPr sz="2800" spc="220" dirty="0">
                <a:latin typeface="Times New Roman"/>
                <a:cs typeface="Times New Roman"/>
              </a:rPr>
              <a:t> </a:t>
            </a:r>
            <a:r>
              <a:rPr sz="2800" spc="55" dirty="0">
                <a:latin typeface="Times New Roman"/>
                <a:cs typeface="Times New Roman"/>
              </a:rPr>
              <a:t>Stored</a:t>
            </a:r>
            <a:r>
              <a:rPr sz="2800" spc="125" dirty="0">
                <a:latin typeface="Times New Roman"/>
                <a:cs typeface="Times New Roman"/>
              </a:rPr>
              <a:t> </a:t>
            </a:r>
            <a:r>
              <a:rPr sz="2800" spc="85" dirty="0">
                <a:latin typeface="Times New Roman"/>
                <a:cs typeface="Times New Roman"/>
              </a:rPr>
              <a:t>Cases</a:t>
            </a:r>
            <a:endParaRPr sz="2800">
              <a:latin typeface="Times New Roman"/>
              <a:cs typeface="Times New Roman"/>
            </a:endParaRPr>
          </a:p>
        </p:txBody>
      </p:sp>
      <p:grpSp>
        <p:nvGrpSpPr>
          <p:cNvPr id="5" name="object 5"/>
          <p:cNvGrpSpPr/>
          <p:nvPr/>
        </p:nvGrpSpPr>
        <p:grpSpPr>
          <a:xfrm>
            <a:off x="5690611" y="3048129"/>
            <a:ext cx="2118995" cy="2314575"/>
            <a:chOff x="5690611" y="3048129"/>
            <a:chExt cx="2118995" cy="2314575"/>
          </a:xfrm>
        </p:grpSpPr>
        <p:sp>
          <p:nvSpPr>
            <p:cNvPr id="6" name="object 6"/>
            <p:cNvSpPr/>
            <p:nvPr/>
          </p:nvSpPr>
          <p:spPr>
            <a:xfrm>
              <a:off x="5692002" y="3049486"/>
              <a:ext cx="2116455" cy="1337310"/>
            </a:xfrm>
            <a:custGeom>
              <a:avLst/>
              <a:gdLst/>
              <a:ahLst/>
              <a:cxnLst/>
              <a:rect l="l" t="t" r="r" b="b"/>
              <a:pathLst>
                <a:path w="2116454" h="1337310">
                  <a:moveTo>
                    <a:pt x="122123" y="0"/>
                  </a:moveTo>
                  <a:lnTo>
                    <a:pt x="0" y="46130"/>
                  </a:lnTo>
                  <a:lnTo>
                    <a:pt x="38692" y="187552"/>
                  </a:lnTo>
                  <a:lnTo>
                    <a:pt x="66503" y="125928"/>
                  </a:lnTo>
                  <a:lnTo>
                    <a:pt x="2086985" y="1337178"/>
                  </a:lnTo>
                  <a:lnTo>
                    <a:pt x="2116004" y="1274167"/>
                  </a:lnTo>
                  <a:lnTo>
                    <a:pt x="94313" y="61507"/>
                  </a:lnTo>
                  <a:lnTo>
                    <a:pt x="122123" y="0"/>
                  </a:lnTo>
                  <a:close/>
                </a:path>
              </a:pathLst>
            </a:custGeom>
            <a:solidFill>
              <a:srgbClr val="FF0000"/>
            </a:solidFill>
          </p:spPr>
          <p:txBody>
            <a:bodyPr wrap="square" lIns="0" tIns="0" rIns="0" bIns="0" rtlCol="0"/>
            <a:lstStyle/>
            <a:p>
              <a:endParaRPr/>
            </a:p>
          </p:txBody>
        </p:sp>
        <p:sp>
          <p:nvSpPr>
            <p:cNvPr id="7" name="object 7"/>
            <p:cNvSpPr/>
            <p:nvPr/>
          </p:nvSpPr>
          <p:spPr>
            <a:xfrm>
              <a:off x="5692002" y="3049486"/>
              <a:ext cx="2116455" cy="1337310"/>
            </a:xfrm>
            <a:custGeom>
              <a:avLst/>
              <a:gdLst/>
              <a:ahLst/>
              <a:cxnLst/>
              <a:rect l="l" t="t" r="r" b="b"/>
              <a:pathLst>
                <a:path w="2116454" h="1337310">
                  <a:moveTo>
                    <a:pt x="0" y="46130"/>
                  </a:moveTo>
                  <a:lnTo>
                    <a:pt x="38692" y="187552"/>
                  </a:lnTo>
                  <a:lnTo>
                    <a:pt x="66503" y="125928"/>
                  </a:lnTo>
                  <a:lnTo>
                    <a:pt x="2086985" y="1337178"/>
                  </a:lnTo>
                  <a:lnTo>
                    <a:pt x="2116004" y="1274167"/>
                  </a:lnTo>
                  <a:lnTo>
                    <a:pt x="94313" y="61507"/>
                  </a:lnTo>
                  <a:lnTo>
                    <a:pt x="122123" y="0"/>
                  </a:lnTo>
                  <a:lnTo>
                    <a:pt x="0" y="46130"/>
                  </a:lnTo>
                  <a:close/>
                </a:path>
              </a:pathLst>
            </a:custGeom>
            <a:ln w="3175">
              <a:solidFill>
                <a:srgbClr val="000000"/>
              </a:solidFill>
            </a:ln>
          </p:spPr>
          <p:txBody>
            <a:bodyPr wrap="square" lIns="0" tIns="0" rIns="0" bIns="0" rtlCol="0"/>
            <a:lstStyle/>
            <a:p>
              <a:endParaRPr/>
            </a:p>
          </p:txBody>
        </p:sp>
        <p:sp>
          <p:nvSpPr>
            <p:cNvPr id="8" name="object 8"/>
            <p:cNvSpPr/>
            <p:nvPr/>
          </p:nvSpPr>
          <p:spPr>
            <a:xfrm>
              <a:off x="5692002" y="3851767"/>
              <a:ext cx="2081530" cy="563245"/>
            </a:xfrm>
            <a:custGeom>
              <a:avLst/>
              <a:gdLst/>
              <a:ahLst/>
              <a:cxnLst/>
              <a:rect l="l" t="t" r="r" b="b"/>
              <a:pathLst>
                <a:path w="2081529" h="563245">
                  <a:moveTo>
                    <a:pt x="105195" y="0"/>
                  </a:moveTo>
                  <a:lnTo>
                    <a:pt x="0" y="83990"/>
                  </a:lnTo>
                  <a:lnTo>
                    <a:pt x="72548" y="205841"/>
                  </a:lnTo>
                  <a:lnTo>
                    <a:pt x="83431" y="137227"/>
                  </a:lnTo>
                  <a:lnTo>
                    <a:pt x="2070057" y="562901"/>
                  </a:lnTo>
                  <a:lnTo>
                    <a:pt x="2080939" y="492889"/>
                  </a:lnTo>
                  <a:lnTo>
                    <a:pt x="94313" y="67215"/>
                  </a:lnTo>
                  <a:lnTo>
                    <a:pt x="105195" y="0"/>
                  </a:lnTo>
                  <a:close/>
                </a:path>
              </a:pathLst>
            </a:custGeom>
            <a:solidFill>
              <a:srgbClr val="FF0000"/>
            </a:solidFill>
          </p:spPr>
          <p:txBody>
            <a:bodyPr wrap="square" lIns="0" tIns="0" rIns="0" bIns="0" rtlCol="0"/>
            <a:lstStyle/>
            <a:p>
              <a:endParaRPr/>
            </a:p>
          </p:txBody>
        </p:sp>
        <p:sp>
          <p:nvSpPr>
            <p:cNvPr id="9" name="object 9"/>
            <p:cNvSpPr/>
            <p:nvPr/>
          </p:nvSpPr>
          <p:spPr>
            <a:xfrm>
              <a:off x="5692002" y="3851767"/>
              <a:ext cx="2081530" cy="563245"/>
            </a:xfrm>
            <a:custGeom>
              <a:avLst/>
              <a:gdLst/>
              <a:ahLst/>
              <a:cxnLst/>
              <a:rect l="l" t="t" r="r" b="b"/>
              <a:pathLst>
                <a:path w="2081529" h="563245">
                  <a:moveTo>
                    <a:pt x="0" y="83990"/>
                  </a:moveTo>
                  <a:lnTo>
                    <a:pt x="72548" y="205841"/>
                  </a:lnTo>
                  <a:lnTo>
                    <a:pt x="83431" y="137227"/>
                  </a:lnTo>
                  <a:lnTo>
                    <a:pt x="2070057" y="562901"/>
                  </a:lnTo>
                  <a:lnTo>
                    <a:pt x="2080939" y="492889"/>
                  </a:lnTo>
                  <a:lnTo>
                    <a:pt x="94313" y="67215"/>
                  </a:lnTo>
                  <a:lnTo>
                    <a:pt x="105195" y="0"/>
                  </a:lnTo>
                  <a:lnTo>
                    <a:pt x="0" y="83990"/>
                  </a:lnTo>
                  <a:close/>
                </a:path>
              </a:pathLst>
            </a:custGeom>
            <a:ln w="3175">
              <a:solidFill>
                <a:srgbClr val="000000"/>
              </a:solidFill>
            </a:ln>
          </p:spPr>
          <p:txBody>
            <a:bodyPr wrap="square" lIns="0" tIns="0" rIns="0" bIns="0" rtlCol="0"/>
            <a:lstStyle/>
            <a:p>
              <a:endParaRPr/>
            </a:p>
          </p:txBody>
        </p:sp>
        <p:sp>
          <p:nvSpPr>
            <p:cNvPr id="10" name="object 10"/>
            <p:cNvSpPr/>
            <p:nvPr/>
          </p:nvSpPr>
          <p:spPr>
            <a:xfrm>
              <a:off x="5692002" y="4354454"/>
              <a:ext cx="2084705" cy="1007110"/>
            </a:xfrm>
            <a:custGeom>
              <a:avLst/>
              <a:gdLst/>
              <a:ahLst/>
              <a:cxnLst/>
              <a:rect l="l" t="t" r="r" b="b"/>
              <a:pathLst>
                <a:path w="2084704" h="1007110">
                  <a:moveTo>
                    <a:pt x="2062802" y="0"/>
                  </a:moveTo>
                  <a:lnTo>
                    <a:pt x="73757" y="875158"/>
                  </a:lnTo>
                  <a:lnTo>
                    <a:pt x="51993" y="810738"/>
                  </a:lnTo>
                  <a:lnTo>
                    <a:pt x="0" y="946566"/>
                  </a:lnTo>
                  <a:lnTo>
                    <a:pt x="117287" y="1006776"/>
                  </a:lnTo>
                  <a:lnTo>
                    <a:pt x="95522" y="942365"/>
                  </a:lnTo>
                  <a:lnTo>
                    <a:pt x="2084566" y="67215"/>
                  </a:lnTo>
                  <a:lnTo>
                    <a:pt x="2062802" y="0"/>
                  </a:lnTo>
                  <a:close/>
                </a:path>
              </a:pathLst>
            </a:custGeom>
            <a:solidFill>
              <a:srgbClr val="FF0000"/>
            </a:solidFill>
          </p:spPr>
          <p:txBody>
            <a:bodyPr wrap="square" lIns="0" tIns="0" rIns="0" bIns="0" rtlCol="0"/>
            <a:lstStyle/>
            <a:p>
              <a:endParaRPr/>
            </a:p>
          </p:txBody>
        </p:sp>
        <p:sp>
          <p:nvSpPr>
            <p:cNvPr id="11" name="object 11"/>
            <p:cNvSpPr/>
            <p:nvPr/>
          </p:nvSpPr>
          <p:spPr>
            <a:xfrm>
              <a:off x="5692002" y="4354454"/>
              <a:ext cx="2084705" cy="1007110"/>
            </a:xfrm>
            <a:custGeom>
              <a:avLst/>
              <a:gdLst/>
              <a:ahLst/>
              <a:cxnLst/>
              <a:rect l="l" t="t" r="r" b="b"/>
              <a:pathLst>
                <a:path w="2084704" h="1007110">
                  <a:moveTo>
                    <a:pt x="0" y="946566"/>
                  </a:moveTo>
                  <a:lnTo>
                    <a:pt x="117287" y="1006776"/>
                  </a:lnTo>
                  <a:lnTo>
                    <a:pt x="95522" y="942365"/>
                  </a:lnTo>
                  <a:lnTo>
                    <a:pt x="2084566" y="67215"/>
                  </a:lnTo>
                  <a:lnTo>
                    <a:pt x="2062802" y="0"/>
                  </a:lnTo>
                  <a:lnTo>
                    <a:pt x="73757" y="875158"/>
                  </a:lnTo>
                  <a:lnTo>
                    <a:pt x="51993" y="810738"/>
                  </a:lnTo>
                  <a:lnTo>
                    <a:pt x="0" y="946566"/>
                  </a:lnTo>
                  <a:close/>
                </a:path>
              </a:pathLst>
            </a:custGeom>
            <a:ln w="3175">
              <a:solidFill>
                <a:srgbClr val="000000"/>
              </a:solidFill>
            </a:ln>
          </p:spPr>
          <p:txBody>
            <a:bodyPr wrap="square" lIns="0" tIns="0" rIns="0" bIns="0" rtlCol="0"/>
            <a:lstStyle/>
            <a:p>
              <a:endParaRPr/>
            </a:p>
          </p:txBody>
        </p:sp>
      </p:grpSp>
      <p:graphicFrame>
        <p:nvGraphicFramePr>
          <p:cNvPr id="12" name="object 12"/>
          <p:cNvGraphicFramePr>
            <a:graphicFrameLocks noGrp="1"/>
          </p:cNvGraphicFramePr>
          <p:nvPr/>
        </p:nvGraphicFramePr>
        <p:xfrm>
          <a:off x="7759143" y="3948294"/>
          <a:ext cx="2636520" cy="977450"/>
        </p:xfrm>
        <a:graphic>
          <a:graphicData uri="http://schemas.openxmlformats.org/drawingml/2006/table">
            <a:tbl>
              <a:tblPr firstRow="1" bandRow="1">
                <a:tableStyleId>{2D5ABB26-0587-4C30-8999-92F81FD0307C}</a:tableStyleId>
              </a:tblPr>
              <a:tblGrid>
                <a:gridCol w="860425">
                  <a:extLst>
                    <a:ext uri="{9D8B030D-6E8A-4147-A177-3AD203B41FA5}">
                      <a16:colId xmlns:a16="http://schemas.microsoft.com/office/drawing/2014/main" val="20000"/>
                    </a:ext>
                  </a:extLst>
                </a:gridCol>
                <a:gridCol w="855980">
                  <a:extLst>
                    <a:ext uri="{9D8B030D-6E8A-4147-A177-3AD203B41FA5}">
                      <a16:colId xmlns:a16="http://schemas.microsoft.com/office/drawing/2014/main" val="20001"/>
                    </a:ext>
                  </a:extLst>
                </a:gridCol>
                <a:gridCol w="920115">
                  <a:extLst>
                    <a:ext uri="{9D8B030D-6E8A-4147-A177-3AD203B41FA5}">
                      <a16:colId xmlns:a16="http://schemas.microsoft.com/office/drawing/2014/main" val="20002"/>
                    </a:ext>
                  </a:extLst>
                </a:gridCol>
              </a:tblGrid>
              <a:tr h="532730">
                <a:tc>
                  <a:txBody>
                    <a:bodyPr/>
                    <a:lstStyle/>
                    <a:p>
                      <a:pPr marL="106680">
                        <a:lnSpc>
                          <a:spcPct val="100000"/>
                        </a:lnSpc>
                        <a:spcBef>
                          <a:spcPts val="1625"/>
                        </a:spcBef>
                      </a:pPr>
                      <a:r>
                        <a:rPr sz="2000" spc="60" dirty="0">
                          <a:latin typeface="Times New Roman"/>
                          <a:cs typeface="Times New Roman"/>
                        </a:rPr>
                        <a:t>Atr1</a:t>
                      </a:r>
                      <a:endParaRPr sz="2000">
                        <a:latin typeface="Times New Roman"/>
                        <a:cs typeface="Times New Roman"/>
                      </a:endParaRPr>
                    </a:p>
                  </a:txBody>
                  <a:tcPr marL="0" marR="0" marT="206375"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solidFill>
                      <a:srgbClr val="FFFFB1"/>
                    </a:solidFill>
                  </a:tcPr>
                </a:tc>
                <a:tc>
                  <a:txBody>
                    <a:bodyPr/>
                    <a:lstStyle/>
                    <a:p>
                      <a:pPr>
                        <a:lnSpc>
                          <a:spcPct val="100000"/>
                        </a:lnSpc>
                        <a:spcBef>
                          <a:spcPts val="35"/>
                        </a:spcBef>
                      </a:pPr>
                      <a:endParaRPr sz="1450">
                        <a:latin typeface="Times New Roman"/>
                        <a:cs typeface="Times New Roman"/>
                      </a:endParaRPr>
                    </a:p>
                    <a:p>
                      <a:pPr marL="106045">
                        <a:lnSpc>
                          <a:spcPct val="100000"/>
                        </a:lnSpc>
                      </a:pPr>
                      <a:r>
                        <a:rPr sz="1400" spc="75" dirty="0">
                          <a:latin typeface="Times New Roman"/>
                          <a:cs typeface="Times New Roman"/>
                        </a:rPr>
                        <a:t>……...</a:t>
                      </a:r>
                      <a:endParaRPr sz="1400">
                        <a:latin typeface="Times New Roman"/>
                        <a:cs typeface="Times New Roman"/>
                      </a:endParaRPr>
                    </a:p>
                  </a:txBody>
                  <a:tcPr marL="0" marR="0" marT="4445" marB="0">
                    <a:lnL w="38100">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solidFill>
                      <a:srgbClr val="FFFFB1"/>
                    </a:solidFill>
                  </a:tcPr>
                </a:tc>
                <a:tc>
                  <a:txBody>
                    <a:bodyPr/>
                    <a:lstStyle/>
                    <a:p>
                      <a:pPr marL="106045">
                        <a:lnSpc>
                          <a:spcPct val="100000"/>
                        </a:lnSpc>
                        <a:spcBef>
                          <a:spcPts val="1625"/>
                        </a:spcBef>
                      </a:pPr>
                      <a:r>
                        <a:rPr sz="2000" spc="60" dirty="0">
                          <a:latin typeface="Times New Roman"/>
                          <a:cs typeface="Times New Roman"/>
                        </a:rPr>
                        <a:t>AtrN</a:t>
                      </a:r>
                      <a:endParaRPr sz="2000">
                        <a:latin typeface="Times New Roman"/>
                        <a:cs typeface="Times New Roman"/>
                      </a:endParaRPr>
                    </a:p>
                  </a:txBody>
                  <a:tcPr marL="0" marR="0" marT="206375"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FFB1"/>
                    </a:solidFill>
                  </a:tcPr>
                </a:tc>
                <a:extLst>
                  <a:ext uri="{0D108BD9-81ED-4DB2-BD59-A6C34878D82A}">
                    <a16:rowId xmlns:a16="http://schemas.microsoft.com/office/drawing/2014/main" val="10000"/>
                  </a:ext>
                </a:extLst>
              </a:tr>
              <a:tr h="444720">
                <a:tc>
                  <a:txBody>
                    <a:bodyPr/>
                    <a:lstStyle/>
                    <a:p>
                      <a:pPr>
                        <a:lnSpc>
                          <a:spcPct val="100000"/>
                        </a:lnSpc>
                      </a:pPr>
                      <a:endParaRPr sz="2300">
                        <a:latin typeface="Times New Roman"/>
                        <a:cs typeface="Times New Roman"/>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13" name="object 13"/>
          <p:cNvSpPr txBox="1"/>
          <p:nvPr/>
        </p:nvSpPr>
        <p:spPr>
          <a:xfrm>
            <a:off x="8137385" y="3419406"/>
            <a:ext cx="1871345" cy="427355"/>
          </a:xfrm>
          <a:prstGeom prst="rect">
            <a:avLst/>
          </a:prstGeom>
        </p:spPr>
        <p:txBody>
          <a:bodyPr vert="horz" wrap="square" lIns="0" tIns="17145" rIns="0" bIns="0" rtlCol="0">
            <a:spAutoFit/>
          </a:bodyPr>
          <a:lstStyle/>
          <a:p>
            <a:pPr marL="12700">
              <a:lnSpc>
                <a:spcPct val="100000"/>
              </a:lnSpc>
              <a:spcBef>
                <a:spcPts val="135"/>
              </a:spcBef>
            </a:pPr>
            <a:r>
              <a:rPr sz="2600" spc="85" dirty="0">
                <a:latin typeface="Times New Roman"/>
                <a:cs typeface="Times New Roman"/>
              </a:rPr>
              <a:t>Unseen</a:t>
            </a:r>
            <a:r>
              <a:rPr sz="2600" spc="80" dirty="0">
                <a:latin typeface="Times New Roman"/>
                <a:cs typeface="Times New Roman"/>
              </a:rPr>
              <a:t> Case</a:t>
            </a:r>
            <a:endParaRPr sz="2600">
              <a:latin typeface="Times New Roman"/>
              <a:cs typeface="Times New Roman"/>
            </a:endParaRPr>
          </a:p>
        </p:txBody>
      </p:sp>
      <p:sp>
        <p:nvSpPr>
          <p:cNvPr id="14" name="object 14"/>
          <p:cNvSpPr txBox="1"/>
          <p:nvPr/>
        </p:nvSpPr>
        <p:spPr>
          <a:xfrm>
            <a:off x="6937629" y="1261618"/>
            <a:ext cx="2732405" cy="1397635"/>
          </a:xfrm>
          <a:prstGeom prst="rect">
            <a:avLst/>
          </a:prstGeom>
        </p:spPr>
        <p:txBody>
          <a:bodyPr vert="horz" wrap="square" lIns="0" tIns="149860" rIns="0" bIns="0" rtlCol="0">
            <a:spAutoFit/>
          </a:bodyPr>
          <a:lstStyle/>
          <a:p>
            <a:pPr marL="155575" indent="-143510">
              <a:lnSpc>
                <a:spcPct val="100000"/>
              </a:lnSpc>
              <a:spcBef>
                <a:spcPts val="1180"/>
              </a:spcBef>
              <a:buChar char="•"/>
              <a:tabLst>
                <a:tab pos="156210" algn="l"/>
              </a:tabLst>
            </a:pPr>
            <a:r>
              <a:rPr sz="1800" dirty="0">
                <a:latin typeface="Arial MT"/>
                <a:cs typeface="Arial MT"/>
              </a:rPr>
              <a:t>Store</a:t>
            </a:r>
            <a:r>
              <a:rPr sz="1800" spc="-25" dirty="0">
                <a:latin typeface="Arial MT"/>
                <a:cs typeface="Arial MT"/>
              </a:rPr>
              <a:t> </a:t>
            </a:r>
            <a:r>
              <a:rPr sz="1800" dirty="0">
                <a:latin typeface="Arial MT"/>
                <a:cs typeface="Arial MT"/>
              </a:rPr>
              <a:t>the</a:t>
            </a:r>
            <a:r>
              <a:rPr sz="1800" spc="-25" dirty="0">
                <a:latin typeface="Arial MT"/>
                <a:cs typeface="Arial MT"/>
              </a:rPr>
              <a:t> </a:t>
            </a:r>
            <a:r>
              <a:rPr sz="1800" spc="-5" dirty="0">
                <a:latin typeface="Arial MT"/>
                <a:cs typeface="Arial MT"/>
              </a:rPr>
              <a:t>training</a:t>
            </a:r>
            <a:r>
              <a:rPr sz="1800" spc="-10" dirty="0">
                <a:latin typeface="Arial MT"/>
                <a:cs typeface="Arial MT"/>
              </a:rPr>
              <a:t> </a:t>
            </a:r>
            <a:r>
              <a:rPr sz="1800" spc="-5" dirty="0">
                <a:latin typeface="Arial MT"/>
                <a:cs typeface="Arial MT"/>
              </a:rPr>
              <a:t>records</a:t>
            </a:r>
            <a:endParaRPr sz="1800">
              <a:latin typeface="Arial MT"/>
              <a:cs typeface="Arial MT"/>
            </a:endParaRPr>
          </a:p>
          <a:p>
            <a:pPr marL="156210" marR="71120" indent="-156210">
              <a:lnSpc>
                <a:spcPct val="100000"/>
              </a:lnSpc>
              <a:spcBef>
                <a:spcPts val="1080"/>
              </a:spcBef>
              <a:buChar char="•"/>
              <a:tabLst>
                <a:tab pos="156210" algn="l"/>
              </a:tabLst>
            </a:pPr>
            <a:r>
              <a:rPr sz="1800" spc="-5" dirty="0">
                <a:latin typeface="Arial MT"/>
                <a:cs typeface="Arial MT"/>
              </a:rPr>
              <a:t>Use training records </a:t>
            </a:r>
            <a:r>
              <a:rPr sz="1800" dirty="0">
                <a:latin typeface="Arial MT"/>
                <a:cs typeface="Arial MT"/>
              </a:rPr>
              <a:t>to </a:t>
            </a:r>
            <a:r>
              <a:rPr sz="1800" spc="5" dirty="0">
                <a:latin typeface="Arial MT"/>
                <a:cs typeface="Arial MT"/>
              </a:rPr>
              <a:t> </a:t>
            </a:r>
            <a:r>
              <a:rPr sz="1800" spc="-5" dirty="0">
                <a:latin typeface="Arial MT"/>
                <a:cs typeface="Arial MT"/>
              </a:rPr>
              <a:t>predict </a:t>
            </a:r>
            <a:r>
              <a:rPr sz="1800" dirty="0">
                <a:latin typeface="Arial MT"/>
                <a:cs typeface="Arial MT"/>
              </a:rPr>
              <a:t>the </a:t>
            </a:r>
            <a:r>
              <a:rPr sz="1800" spc="-5" dirty="0">
                <a:latin typeface="Arial MT"/>
                <a:cs typeface="Arial MT"/>
              </a:rPr>
              <a:t>class </a:t>
            </a:r>
            <a:r>
              <a:rPr sz="1800" spc="-10" dirty="0">
                <a:latin typeface="Arial MT"/>
                <a:cs typeface="Arial MT"/>
              </a:rPr>
              <a:t>label </a:t>
            </a:r>
            <a:r>
              <a:rPr sz="1800" spc="-5" dirty="0">
                <a:latin typeface="Arial MT"/>
                <a:cs typeface="Arial MT"/>
              </a:rPr>
              <a:t>of </a:t>
            </a:r>
            <a:r>
              <a:rPr sz="1800" spc="-490" dirty="0">
                <a:latin typeface="Arial MT"/>
                <a:cs typeface="Arial MT"/>
              </a:rPr>
              <a:t> </a:t>
            </a:r>
            <a:r>
              <a:rPr sz="1800" spc="-5" dirty="0">
                <a:latin typeface="Arial MT"/>
                <a:cs typeface="Arial MT"/>
              </a:rPr>
              <a:t>unseen</a:t>
            </a:r>
            <a:r>
              <a:rPr sz="1800" dirty="0">
                <a:latin typeface="Arial MT"/>
                <a:cs typeface="Arial MT"/>
              </a:rPr>
              <a:t> </a:t>
            </a:r>
            <a:r>
              <a:rPr sz="1800" spc="-5" dirty="0">
                <a:latin typeface="Arial MT"/>
                <a:cs typeface="Arial MT"/>
              </a:rPr>
              <a:t>cases</a:t>
            </a:r>
            <a:endParaRPr sz="1800">
              <a:latin typeface="Arial MT"/>
              <a:cs typeface="Arial MT"/>
            </a:endParaRPr>
          </a:p>
        </p:txBody>
      </p:sp>
    </p:spTree>
    <p:extLst>
      <p:ext uri="{BB962C8B-B14F-4D97-AF65-F5344CB8AC3E}">
        <p14:creationId xmlns:p14="http://schemas.microsoft.com/office/powerpoint/2010/main" val="418164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4505-E36A-421B-9078-A1A01D84D233}"/>
              </a:ext>
            </a:extLst>
          </p:cNvPr>
          <p:cNvSpPr>
            <a:spLocks noGrp="1"/>
          </p:cNvSpPr>
          <p:nvPr>
            <p:ph type="title"/>
          </p:nvPr>
        </p:nvSpPr>
        <p:spPr>
          <a:xfrm>
            <a:off x="2337815" y="461594"/>
            <a:ext cx="7516368" cy="775597"/>
          </a:xfrm>
        </p:spPr>
        <p:txBody>
          <a:bodyPr/>
          <a:lstStyle/>
          <a:p>
            <a:pPr marL="12700" marR="5080" algn="ctr" rtl="0">
              <a:lnSpc>
                <a:spcPct val="90000"/>
              </a:lnSpc>
              <a:spcBef>
                <a:spcPct val="0"/>
              </a:spcBef>
            </a:pPr>
            <a:r>
              <a:rPr lang="en-US" sz="2800" b="1" kern="1200" spc="-5" dirty="0">
                <a:solidFill>
                  <a:srgbClr val="3333FF"/>
                </a:solidFill>
                <a:latin typeface="Carlito"/>
                <a:cs typeface="+mj-cs"/>
              </a:rPr>
              <a:t>What is KNN Algorithm?</a:t>
            </a:r>
            <a:br>
              <a:rPr lang="en-US" sz="2800" b="1" kern="1200" spc="-5" dirty="0">
                <a:solidFill>
                  <a:srgbClr val="3333FF"/>
                </a:solidFill>
                <a:latin typeface="Carlito"/>
                <a:cs typeface="+mj-cs"/>
              </a:rPr>
            </a:br>
            <a:endParaRPr lang="en-IN" sz="2800" b="1" kern="1200" spc="-5" dirty="0">
              <a:solidFill>
                <a:srgbClr val="3333FF"/>
              </a:solidFill>
              <a:latin typeface="Carlito"/>
              <a:cs typeface="+mj-cs"/>
            </a:endParaRPr>
          </a:p>
        </p:txBody>
      </p:sp>
      <p:sp>
        <p:nvSpPr>
          <p:cNvPr id="4" name="TextBox 3">
            <a:extLst>
              <a:ext uri="{FF2B5EF4-FFF2-40B4-BE49-F238E27FC236}">
                <a16:creationId xmlns:a16="http://schemas.microsoft.com/office/drawing/2014/main" id="{97686774-32CA-4F83-81C1-6ABF17885000}"/>
              </a:ext>
            </a:extLst>
          </p:cNvPr>
          <p:cNvSpPr txBox="1"/>
          <p:nvPr/>
        </p:nvSpPr>
        <p:spPr>
          <a:xfrm>
            <a:off x="2057400" y="1720841"/>
            <a:ext cx="8991600" cy="4204100"/>
          </a:xfrm>
          <a:prstGeom prst="rect">
            <a:avLst/>
          </a:prstGeom>
          <a:noFill/>
        </p:spPr>
        <p:txBody>
          <a:bodyPr wrap="square">
            <a:spAutoFit/>
          </a:bodyPr>
          <a:lstStyle/>
          <a:p>
            <a:pPr>
              <a:lnSpc>
                <a:spcPct val="150000"/>
              </a:lnSpc>
            </a:pPr>
            <a:r>
              <a:rPr lang="en-US" dirty="0"/>
              <a:t>K nearest neighbors or KNN Algorithm is a simple algorithm which uses the entire dataset in its training phase. Whenever a prediction is required for an unseen data instance, it searches through the entire training dataset for k-most similar instances and the data with the most similar instance is finally returned as the prediction. </a:t>
            </a:r>
          </a:p>
          <a:p>
            <a:pPr>
              <a:lnSpc>
                <a:spcPct val="150000"/>
              </a:lnSpc>
            </a:pPr>
            <a:r>
              <a:rPr lang="en-US" dirty="0" err="1">
                <a:highlight>
                  <a:srgbClr val="FFFF00"/>
                </a:highlight>
              </a:rPr>
              <a:t>kNN</a:t>
            </a:r>
            <a:r>
              <a:rPr lang="en-US" dirty="0">
                <a:highlight>
                  <a:srgbClr val="FFFF00"/>
                </a:highlight>
              </a:rPr>
              <a:t> is often used in search applications where you are looking for similar items, like find items similar to this one</a:t>
            </a:r>
            <a:r>
              <a:rPr lang="en-US" dirty="0"/>
              <a:t>.</a:t>
            </a:r>
          </a:p>
          <a:p>
            <a:pPr>
              <a:lnSpc>
                <a:spcPct val="150000"/>
              </a:lnSpc>
            </a:pPr>
            <a:endParaRPr lang="en-US" dirty="0">
              <a:solidFill>
                <a:srgbClr val="4A4A4A"/>
              </a:solidFill>
              <a:latin typeface="Open Sans" panose="020B0606030504020204" pitchFamily="34" charset="0"/>
            </a:endParaRPr>
          </a:p>
          <a:p>
            <a:pPr>
              <a:lnSpc>
                <a:spcPct val="150000"/>
              </a:lnSpc>
            </a:pPr>
            <a:r>
              <a:rPr lang="en-US" dirty="0">
                <a:solidFill>
                  <a:srgbClr val="4A4A4A"/>
                </a:solidFill>
                <a:latin typeface="Open Sans" panose="020B0606030504020204" pitchFamily="34" charset="0"/>
              </a:rPr>
              <a:t>Algorithm suggests that if </a:t>
            </a:r>
            <a:r>
              <a:rPr lang="en-US" b="1" i="1" dirty="0">
                <a:solidFill>
                  <a:srgbClr val="4A4A4A"/>
                </a:solidFill>
                <a:latin typeface="Open Sans" panose="020B0606030504020204" pitchFamily="34" charset="0"/>
              </a:rPr>
              <a:t>you’re similar to your </a:t>
            </a:r>
            <a:r>
              <a:rPr lang="en-US" b="1" i="1" dirty="0" err="1">
                <a:solidFill>
                  <a:srgbClr val="4A4A4A"/>
                </a:solidFill>
                <a:latin typeface="Open Sans" panose="020B0606030504020204" pitchFamily="34" charset="0"/>
              </a:rPr>
              <a:t>neighbours</a:t>
            </a:r>
            <a:r>
              <a:rPr lang="en-US" b="1" i="1" dirty="0">
                <a:solidFill>
                  <a:srgbClr val="4A4A4A"/>
                </a:solidFill>
                <a:latin typeface="Open Sans" panose="020B0606030504020204" pitchFamily="34" charset="0"/>
              </a:rPr>
              <a:t>, then you are one of them</a:t>
            </a:r>
            <a:r>
              <a:rPr lang="en-US" dirty="0">
                <a:solidFill>
                  <a:srgbClr val="4A4A4A"/>
                </a:solidFill>
                <a:latin typeface="Open Sans" panose="020B0606030504020204" pitchFamily="34" charset="0"/>
              </a:rPr>
              <a:t>. For example, if apple looks more similar to peach, pear, and cherry (fruits) than monkey, cat or a rat (animals), then most likely apple is a fruit.</a:t>
            </a:r>
            <a:endParaRPr lang="en-IN" dirty="0"/>
          </a:p>
        </p:txBody>
      </p:sp>
    </p:spTree>
    <p:extLst>
      <p:ext uri="{BB962C8B-B14F-4D97-AF65-F5344CB8AC3E}">
        <p14:creationId xmlns:p14="http://schemas.microsoft.com/office/powerpoint/2010/main" val="1662346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85524</TotalTime>
  <Words>2893</Words>
  <Application>Microsoft Office PowerPoint</Application>
  <PresentationFormat>Widescreen</PresentationFormat>
  <Paragraphs>294</Paragraphs>
  <Slides>58</Slides>
  <Notes>8</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Adobe Caslon Pro</vt:lpstr>
      <vt:lpstr>Arial</vt:lpstr>
      <vt:lpstr>Arial MT</vt:lpstr>
      <vt:lpstr>Calibri</vt:lpstr>
      <vt:lpstr>Cambria</vt:lpstr>
      <vt:lpstr>Cambria Math</vt:lpstr>
      <vt:lpstr>Carlito</vt:lpstr>
      <vt:lpstr>Google Sans</vt:lpstr>
      <vt:lpstr>Helvetica</vt:lpstr>
      <vt:lpstr>Nunito</vt:lpstr>
      <vt:lpstr>Open Sans</vt:lpstr>
      <vt:lpstr>Symbol</vt:lpstr>
      <vt:lpstr>Times New Roman</vt:lpstr>
      <vt:lpstr>Office Theme</vt:lpstr>
      <vt:lpstr>PowerPoint Presentation</vt:lpstr>
      <vt:lpstr>K Nearest-Neighbor  Classifier KNN </vt:lpstr>
      <vt:lpstr>Nearest-Neighbor  Classifier</vt:lpstr>
      <vt:lpstr>KNN called Instance Based Classifier</vt:lpstr>
      <vt:lpstr>Nearest neighbor Classification…</vt:lpstr>
      <vt:lpstr>PowerPoint Presentation</vt:lpstr>
      <vt:lpstr>PowerPoint Presentation</vt:lpstr>
      <vt:lpstr>Instance-Based Classifiers</vt:lpstr>
      <vt:lpstr>What is KNN Algorithm? </vt:lpstr>
      <vt:lpstr>How does a KNN Algorithm work?</vt:lpstr>
      <vt:lpstr>PowerPoint Presentation</vt:lpstr>
      <vt:lpstr>Nearest-Neighbor Classifiers</vt:lpstr>
      <vt:lpstr>Definition of Nearest Neighbor</vt:lpstr>
      <vt:lpstr>PowerPoint Presentation</vt:lpstr>
      <vt:lpstr>PowerPoint Presentation</vt:lpstr>
      <vt:lpstr>KNN algorithmic steps</vt:lpstr>
      <vt:lpstr>kNN Algorithm Manual Implementation </vt:lpstr>
      <vt:lpstr>PowerPoint Presentation</vt:lpstr>
      <vt:lpstr>k-Nearest Neighbor Learning</vt:lpstr>
      <vt:lpstr>PowerPoint Presentation</vt:lpstr>
      <vt:lpstr>PowerPoint Presentation</vt:lpstr>
      <vt:lpstr>PowerPoint Presentation</vt:lpstr>
      <vt:lpstr>1 nearest-neighbor Voronoi Diagram</vt:lpstr>
      <vt:lpstr>PowerPoint Presentation</vt:lpstr>
      <vt:lpstr>PowerPoint Presentation</vt:lpstr>
      <vt:lpstr>PowerPoint Presentation</vt:lpstr>
      <vt:lpstr>The KNN classification algorithm (important)</vt:lpstr>
      <vt:lpstr>Basic K –nearest Neighbor classification (important)</vt:lpstr>
      <vt:lpstr>Certain points to be addressed in KNN</vt:lpstr>
      <vt:lpstr>Implementation of kNN Algorithm using Python   </vt:lpstr>
      <vt:lpstr>Instance Based Classifier</vt:lpstr>
      <vt:lpstr>PowerPoint Presentation</vt:lpstr>
      <vt:lpstr>PowerPoint Presentation</vt:lpstr>
      <vt:lpstr>When to use K larger than 1</vt:lpstr>
      <vt:lpstr>Euclidean Distance</vt:lpstr>
      <vt:lpstr>Non spherical classes</vt:lpstr>
      <vt:lpstr>Different scale attributes</vt:lpstr>
      <vt:lpstr>Scaling issues</vt:lpstr>
      <vt:lpstr>Standardizing the data</vt:lpstr>
      <vt:lpstr>Standardizing the data</vt:lpstr>
      <vt:lpstr>Solution for the limitation of Euclidean distance</vt:lpstr>
      <vt:lpstr>PowerPoint Presentation</vt:lpstr>
      <vt:lpstr>PowerPoint Presentation</vt:lpstr>
      <vt:lpstr>PowerPoint Presentation</vt:lpstr>
      <vt:lpstr>More on K </vt:lpstr>
      <vt:lpstr>PowerPoint Presentation</vt:lpstr>
      <vt:lpstr>PowerPoint Presentation</vt:lpstr>
      <vt:lpstr>PowerPoint Presentation</vt:lpstr>
      <vt:lpstr>Weighted Euclidian distance</vt:lpstr>
      <vt:lpstr>Nearest Neighbor Classification…</vt:lpstr>
      <vt:lpstr>Weighted KNN</vt:lpstr>
      <vt:lpstr>PowerPoint Presentation</vt:lpstr>
      <vt:lpstr>PowerPoint Presentation</vt:lpstr>
      <vt:lpstr>PowerPoint Presentation</vt:lpstr>
      <vt:lpstr>Common Use Cases of kNN</vt:lpstr>
      <vt:lpstr>Curse of Dimensionality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Kartikay Gupta</dc:creator>
  <cp:lastModifiedBy>Kriti Ohri</cp:lastModifiedBy>
  <cp:revision>77</cp:revision>
  <dcterms:created xsi:type="dcterms:W3CDTF">2021-05-04T04:50:36Z</dcterms:created>
  <dcterms:modified xsi:type="dcterms:W3CDTF">2024-09-23T07:53:02Z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2017-03-24T00:00:00Z</vt:filetime>
  </property>
  <property fmtid="{D5CDD505-2E9C-101B-9397-08002B2CF9AE}" pid="3" name="Creator">
    <vt:lpwstr>Microsoft® PowerPoint® 2010</vt:lpwstr>
  </property>
  <property fmtid="{D5CDD505-2E9C-101B-9397-08002B2CF9AE}" pid="4" name="LastSaved">
    <vt:filetime>2021-05-04T00:00:00Z</vt:filetime>
  </property>
</Properties>
</file>